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xlsx" ContentType="application/vnd.openxmlformats-officedocument.spreadsheetml.sheet"/>
  <Default Extension="tiff" ContentType="image/tif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9"/>
  </p:notesMasterIdLst>
  <p:handoutMasterIdLst>
    <p:handoutMasterId r:id="rId30"/>
  </p:handoutMasterIdLst>
  <p:sldIdLst>
    <p:sldId id="262" r:id="rId5"/>
    <p:sldId id="276" r:id="rId6"/>
    <p:sldId id="277" r:id="rId7"/>
    <p:sldId id="278" r:id="rId8"/>
    <p:sldId id="290" r:id="rId9"/>
    <p:sldId id="291" r:id="rId10"/>
    <p:sldId id="292" r:id="rId11"/>
    <p:sldId id="293" r:id="rId12"/>
    <p:sldId id="294" r:id="rId13"/>
    <p:sldId id="279" r:id="rId14"/>
    <p:sldId id="280" r:id="rId15"/>
    <p:sldId id="281" r:id="rId16"/>
    <p:sldId id="295" r:id="rId17"/>
    <p:sldId id="296" r:id="rId18"/>
    <p:sldId id="282" r:id="rId19"/>
    <p:sldId id="299" r:id="rId20"/>
    <p:sldId id="298" r:id="rId21"/>
    <p:sldId id="283" r:id="rId22"/>
    <p:sldId id="284" r:id="rId23"/>
    <p:sldId id="285" r:id="rId24"/>
    <p:sldId id="286" r:id="rId25"/>
    <p:sldId id="287" r:id="rId26"/>
    <p:sldId id="288" r:id="rId27"/>
    <p:sldId id="289"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BA03A09-33B8-480F-98D4-7412681E6210}" v="88" dt="2020-03-01T04:24:48.9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9982" autoAdjust="0"/>
    <p:restoredTop sz="94660"/>
  </p:normalViewPr>
  <p:slideViewPr>
    <p:cSldViewPr snapToGrid="0">
      <p:cViewPr varScale="1">
        <p:scale>
          <a:sx n="113" d="100"/>
          <a:sy n="113" d="100"/>
        </p:scale>
        <p:origin x="-136" y="-272"/>
      </p:cViewPr>
      <p:guideLst>
        <p:guide orient="horz" pos="2160"/>
        <p:guide pos="3840"/>
      </p:guideLst>
    </p:cSldViewPr>
  </p:slideViewPr>
  <p:notesTextViewPr>
    <p:cViewPr>
      <p:scale>
        <a:sx n="1" d="1"/>
        <a:sy n="1" d="1"/>
      </p:scale>
      <p:origin x="0" y="0"/>
    </p:cViewPr>
  </p:notesTextViewPr>
  <p:sorterViewPr>
    <p:cViewPr>
      <p:scale>
        <a:sx n="93" d="100"/>
        <a:sy n="93" d="100"/>
      </p:scale>
      <p:origin x="0" y="0"/>
    </p:cViewPr>
  </p:sorterViewPr>
  <p:notesViewPr>
    <p:cSldViewPr snapToGrid="0">
      <p:cViewPr varScale="1">
        <p:scale>
          <a:sx n="100" d="100"/>
          <a:sy n="100" d="100"/>
        </p:scale>
        <p:origin x="3552" y="78"/>
      </p:cViewPr>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notesMaster" Target="notesMasters/notesMaster1.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30" Type="http://schemas.openxmlformats.org/officeDocument/2006/relationships/handoutMaster" Target="handoutMasters/handoutMaster1.xml"/><Relationship Id="rId31" Type="http://schemas.openxmlformats.org/officeDocument/2006/relationships/printerSettings" Target="printerSettings/printerSettings1.bin"/><Relationship Id="rId32" Type="http://schemas.openxmlformats.org/officeDocument/2006/relationships/presProps" Target="presProps.xml"/><Relationship Id="rId9" Type="http://schemas.openxmlformats.org/officeDocument/2006/relationships/slide" Target="slides/slide5.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36" Type="http://schemas.microsoft.com/office/2016/11/relationships/changesInfo" Target="changesInfos/changesInfo1.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len Lu" userId="96e948cf-35f7-43bb-8ad8-ade0ef481844" providerId="ADAL" clId="{C2574C62-61C6-48CD-9197-23BB7B764E4F}"/>
    <pc:docChg chg="undo custSel addSld delSld modSld sldOrd">
      <pc:chgData name="Allen Lu" userId="96e948cf-35f7-43bb-8ad8-ade0ef481844" providerId="ADAL" clId="{C2574C62-61C6-48CD-9197-23BB7B764E4F}" dt="2020-03-01T04:48:38.437" v="1458" actId="1076"/>
      <pc:docMkLst>
        <pc:docMk/>
      </pc:docMkLst>
      <pc:sldChg chg="addSp delSp modSp">
        <pc:chgData name="Allen Lu" userId="96e948cf-35f7-43bb-8ad8-ade0ef481844" providerId="ADAL" clId="{C2574C62-61C6-48CD-9197-23BB7B764E4F}" dt="2020-03-01T04:48:38.437" v="1458" actId="1076"/>
        <pc:sldMkLst>
          <pc:docMk/>
          <pc:sldMk cId="3573221325" sldId="262"/>
        </pc:sldMkLst>
        <pc:spChg chg="mod">
          <ac:chgData name="Allen Lu" userId="96e948cf-35f7-43bb-8ad8-ade0ef481844" providerId="ADAL" clId="{C2574C62-61C6-48CD-9197-23BB7B764E4F}" dt="2020-03-01T04:48:33.154" v="1457" actId="14100"/>
          <ac:spMkLst>
            <pc:docMk/>
            <pc:sldMk cId="3573221325" sldId="262"/>
            <ac:spMk id="3" creationId="{00000000-0000-0000-0000-000000000000}"/>
          </ac:spMkLst>
        </pc:spChg>
        <pc:spChg chg="del">
          <ac:chgData name="Allen Lu" userId="96e948cf-35f7-43bb-8ad8-ade0ef481844" providerId="ADAL" clId="{C2574C62-61C6-48CD-9197-23BB7B764E4F}" dt="2020-03-01T01:05:56.073" v="205" actId="21"/>
          <ac:spMkLst>
            <pc:docMk/>
            <pc:sldMk cId="3573221325" sldId="262"/>
            <ac:spMk id="4" creationId="{00000000-0000-0000-0000-000000000000}"/>
          </ac:spMkLst>
        </pc:spChg>
        <pc:spChg chg="add del mod">
          <ac:chgData name="Allen Lu" userId="96e948cf-35f7-43bb-8ad8-ade0ef481844" providerId="ADAL" clId="{C2574C62-61C6-48CD-9197-23BB7B764E4F}" dt="2020-03-01T01:04:18.240" v="137" actId="21"/>
          <ac:spMkLst>
            <pc:docMk/>
            <pc:sldMk cId="3573221325" sldId="262"/>
            <ac:spMk id="6" creationId="{18DE48B6-C08E-4CCF-B0DA-CC272B5EC366}"/>
          </ac:spMkLst>
        </pc:spChg>
        <pc:spChg chg="del">
          <ac:chgData name="Allen Lu" userId="96e948cf-35f7-43bb-8ad8-ade0ef481844" providerId="ADAL" clId="{C2574C62-61C6-48CD-9197-23BB7B764E4F}" dt="2020-03-01T01:04:15.293" v="136" actId="21"/>
          <ac:spMkLst>
            <pc:docMk/>
            <pc:sldMk cId="3573221325" sldId="262"/>
            <ac:spMk id="7" creationId="{ECA0DB73-0551-4DB2-9404-49F9497F5F05}"/>
          </ac:spMkLst>
        </pc:spChg>
        <pc:spChg chg="del mod">
          <ac:chgData name="Allen Lu" userId="96e948cf-35f7-43bb-8ad8-ade0ef481844" providerId="ADAL" clId="{C2574C62-61C6-48CD-9197-23BB7B764E4F}" dt="2020-03-01T01:03:36.249" v="61" actId="21"/>
          <ac:spMkLst>
            <pc:docMk/>
            <pc:sldMk cId="3573221325" sldId="262"/>
            <ac:spMk id="8" creationId="{00000000-0000-0000-0000-000000000000}"/>
          </ac:spMkLst>
        </pc:spChg>
        <pc:spChg chg="mod">
          <ac:chgData name="Allen Lu" userId="96e948cf-35f7-43bb-8ad8-ade0ef481844" providerId="ADAL" clId="{C2574C62-61C6-48CD-9197-23BB7B764E4F}" dt="2020-03-01T04:48:38.437" v="1458" actId="1076"/>
          <ac:spMkLst>
            <pc:docMk/>
            <pc:sldMk cId="3573221325" sldId="262"/>
            <ac:spMk id="9" creationId="{00000000-0000-0000-0000-000000000000}"/>
          </ac:spMkLst>
        </pc:spChg>
        <pc:spChg chg="add del mod">
          <ac:chgData name="Allen Lu" userId="96e948cf-35f7-43bb-8ad8-ade0ef481844" providerId="ADAL" clId="{C2574C62-61C6-48CD-9197-23BB7B764E4F}" dt="2020-03-01T01:05:59.109" v="206" actId="21"/>
          <ac:spMkLst>
            <pc:docMk/>
            <pc:sldMk cId="3573221325" sldId="262"/>
            <ac:spMk id="11" creationId="{655F131F-8A84-4E39-8F98-5E17A34B548A}"/>
          </ac:spMkLst>
        </pc:spChg>
      </pc:sldChg>
      <pc:sldChg chg="del">
        <pc:chgData name="Allen Lu" userId="96e948cf-35f7-43bb-8ad8-ade0ef481844" providerId="ADAL" clId="{C2574C62-61C6-48CD-9197-23BB7B764E4F}" dt="2020-03-01T01:09:41.873" v="207" actId="2696"/>
        <pc:sldMkLst>
          <pc:docMk/>
          <pc:sldMk cId="416874629" sldId="275"/>
        </pc:sldMkLst>
      </pc:sldChg>
      <pc:sldChg chg="addSp delSp modSp">
        <pc:chgData name="Allen Lu" userId="96e948cf-35f7-43bb-8ad8-ade0ef481844" providerId="ADAL" clId="{C2574C62-61C6-48CD-9197-23BB7B764E4F}" dt="2020-03-01T04:22:01.624" v="1390" actId="14100"/>
        <pc:sldMkLst>
          <pc:docMk/>
          <pc:sldMk cId="3804502117" sldId="276"/>
        </pc:sldMkLst>
        <pc:spChg chg="mod">
          <ac:chgData name="Allen Lu" userId="96e948cf-35f7-43bb-8ad8-ade0ef481844" providerId="ADAL" clId="{C2574C62-61C6-48CD-9197-23BB7B764E4F}" dt="2020-03-01T01:10:21.161" v="247" actId="255"/>
          <ac:spMkLst>
            <pc:docMk/>
            <pc:sldMk cId="3804502117" sldId="276"/>
            <ac:spMk id="2" creationId="{00000000-0000-0000-0000-000000000000}"/>
          </ac:spMkLst>
        </pc:spChg>
        <pc:spChg chg="del mod">
          <ac:chgData name="Allen Lu" userId="96e948cf-35f7-43bb-8ad8-ade0ef481844" providerId="ADAL" clId="{C2574C62-61C6-48CD-9197-23BB7B764E4F}" dt="2020-03-01T01:11:34.835" v="261"/>
          <ac:spMkLst>
            <pc:docMk/>
            <pc:sldMk cId="3804502117" sldId="276"/>
            <ac:spMk id="3" creationId="{00000000-0000-0000-0000-000000000000}"/>
          </ac:spMkLst>
        </pc:spChg>
        <pc:spChg chg="add mod">
          <ac:chgData name="Allen Lu" userId="96e948cf-35f7-43bb-8ad8-ade0ef481844" providerId="ADAL" clId="{C2574C62-61C6-48CD-9197-23BB7B764E4F}" dt="2020-03-01T01:21:00.629" v="674" actId="1076"/>
          <ac:spMkLst>
            <pc:docMk/>
            <pc:sldMk cId="3804502117" sldId="276"/>
            <ac:spMk id="5" creationId="{E2DEC117-9A9F-4733-8703-3D676EA81366}"/>
          </ac:spMkLst>
        </pc:spChg>
        <pc:spChg chg="add mod">
          <ac:chgData name="Allen Lu" userId="96e948cf-35f7-43bb-8ad8-ade0ef481844" providerId="ADAL" clId="{C2574C62-61C6-48CD-9197-23BB7B764E4F}" dt="2020-03-01T01:22:56.843" v="683" actId="14100"/>
          <ac:spMkLst>
            <pc:docMk/>
            <pc:sldMk cId="3804502117" sldId="276"/>
            <ac:spMk id="9" creationId="{D58AC3CB-0A84-46A3-B52A-6CC1ACA8D1E7}"/>
          </ac:spMkLst>
        </pc:spChg>
        <pc:spChg chg="add mod">
          <ac:chgData name="Allen Lu" userId="96e948cf-35f7-43bb-8ad8-ade0ef481844" providerId="ADAL" clId="{C2574C62-61C6-48CD-9197-23BB7B764E4F}" dt="2020-03-01T01:22:11.246" v="681" actId="1076"/>
          <ac:spMkLst>
            <pc:docMk/>
            <pc:sldMk cId="3804502117" sldId="276"/>
            <ac:spMk id="10" creationId="{03B551F8-BA82-41DE-9F24-B68FEC0CB1AB}"/>
          </ac:spMkLst>
        </pc:spChg>
        <pc:picChg chg="add del mod">
          <ac:chgData name="Allen Lu" userId="96e948cf-35f7-43bb-8ad8-ade0ef481844" providerId="ADAL" clId="{C2574C62-61C6-48CD-9197-23BB7B764E4F}" dt="2020-03-01T04:00:52.702" v="1349" actId="21"/>
          <ac:picMkLst>
            <pc:docMk/>
            <pc:sldMk cId="3804502117" sldId="276"/>
            <ac:picMk id="7" creationId="{C1C514DE-52EB-4067-BFE4-CA26E90BFDBA}"/>
          </ac:picMkLst>
        </pc:picChg>
        <pc:picChg chg="add mod">
          <ac:chgData name="Allen Lu" userId="96e948cf-35f7-43bb-8ad8-ade0ef481844" providerId="ADAL" clId="{C2574C62-61C6-48CD-9197-23BB7B764E4F}" dt="2020-03-01T04:01:23.249" v="1357" actId="14100"/>
          <ac:picMkLst>
            <pc:docMk/>
            <pc:sldMk cId="3804502117" sldId="276"/>
            <ac:picMk id="11" creationId="{53A057DF-28BE-4584-AF3F-A612F68C35D7}"/>
          </ac:picMkLst>
        </pc:picChg>
        <pc:picChg chg="add mod">
          <ac:chgData name="Allen Lu" userId="96e948cf-35f7-43bb-8ad8-ade0ef481844" providerId="ADAL" clId="{C2574C62-61C6-48CD-9197-23BB7B764E4F}" dt="2020-03-01T04:22:01.624" v="1390" actId="14100"/>
          <ac:picMkLst>
            <pc:docMk/>
            <pc:sldMk cId="3804502117" sldId="276"/>
            <ac:picMk id="13" creationId="{C3A86BE2-DFF4-4BEE-978F-06DF0C899EA6}"/>
          </ac:picMkLst>
        </pc:picChg>
        <pc:picChg chg="add mod">
          <ac:chgData name="Allen Lu" userId="96e948cf-35f7-43bb-8ad8-ade0ef481844" providerId="ADAL" clId="{C2574C62-61C6-48CD-9197-23BB7B764E4F}" dt="2020-03-01T01:19:05.674" v="643" actId="1076"/>
          <ac:picMkLst>
            <pc:docMk/>
            <pc:sldMk cId="3804502117" sldId="276"/>
            <ac:picMk id="1026" creationId="{6132A836-D40C-4825-AAC2-CAA04B829D99}"/>
          </ac:picMkLst>
        </pc:picChg>
        <pc:picChg chg="add del mod">
          <ac:chgData name="Allen Lu" userId="96e948cf-35f7-43bb-8ad8-ade0ef481844" providerId="ADAL" clId="{C2574C62-61C6-48CD-9197-23BB7B764E4F}" dt="2020-03-01T04:21:03.916" v="1378" actId="21"/>
          <ac:picMkLst>
            <pc:docMk/>
            <pc:sldMk cId="3804502117" sldId="276"/>
            <ac:picMk id="1028" creationId="{D9E4EBC2-EC63-4434-98BC-8016F40A48E3}"/>
          </ac:picMkLst>
        </pc:picChg>
        <pc:picChg chg="add del mod">
          <ac:chgData name="Allen Lu" userId="96e948cf-35f7-43bb-8ad8-ade0ef481844" providerId="ADAL" clId="{C2574C62-61C6-48CD-9197-23BB7B764E4F}" dt="2020-03-01T03:57:51.666" v="1342" actId="21"/>
          <ac:picMkLst>
            <pc:docMk/>
            <pc:sldMk cId="3804502117" sldId="276"/>
            <ac:picMk id="1030" creationId="{62BFC566-C1CC-4A89-9B16-911EEF97B5B8}"/>
          </ac:picMkLst>
        </pc:picChg>
      </pc:sldChg>
      <pc:sldChg chg="addSp delSp modSp delAnim modAnim">
        <pc:chgData name="Allen Lu" userId="96e948cf-35f7-43bb-8ad8-ade0ef481844" providerId="ADAL" clId="{C2574C62-61C6-48CD-9197-23BB7B764E4F}" dt="2020-03-01T02:13:58.144" v="1152" actId="122"/>
        <pc:sldMkLst>
          <pc:docMk/>
          <pc:sldMk cId="1622647812" sldId="277"/>
        </pc:sldMkLst>
        <pc:spChg chg="add del mod">
          <ac:chgData name="Allen Lu" userId="96e948cf-35f7-43bb-8ad8-ade0ef481844" providerId="ADAL" clId="{C2574C62-61C6-48CD-9197-23BB7B764E4F}" dt="2020-03-01T02:13:37.239" v="1149" actId="114"/>
          <ac:spMkLst>
            <pc:docMk/>
            <pc:sldMk cId="1622647812" sldId="277"/>
            <ac:spMk id="2" creationId="{00000000-0000-0000-0000-000000000000}"/>
          </ac:spMkLst>
        </pc:spChg>
        <pc:spChg chg="del">
          <ac:chgData name="Allen Lu" userId="96e948cf-35f7-43bb-8ad8-ade0ef481844" providerId="ADAL" clId="{C2574C62-61C6-48CD-9197-23BB7B764E4F}" dt="2020-03-01T01:30:18.571" v="851" actId="21"/>
          <ac:spMkLst>
            <pc:docMk/>
            <pc:sldMk cId="1622647812" sldId="277"/>
            <ac:spMk id="3" creationId="{00000000-0000-0000-0000-000000000000}"/>
          </ac:spMkLst>
        </pc:spChg>
        <pc:spChg chg="add del mod">
          <ac:chgData name="Allen Lu" userId="96e948cf-35f7-43bb-8ad8-ade0ef481844" providerId="ADAL" clId="{C2574C62-61C6-48CD-9197-23BB7B764E4F}" dt="2020-03-01T01:30:38.153" v="855" actId="21"/>
          <ac:spMkLst>
            <pc:docMk/>
            <pc:sldMk cId="1622647812" sldId="277"/>
            <ac:spMk id="7" creationId="{ACE15524-1027-46CA-81AD-8798689C4584}"/>
          </ac:spMkLst>
        </pc:spChg>
        <pc:spChg chg="add del mod">
          <ac:chgData name="Allen Lu" userId="96e948cf-35f7-43bb-8ad8-ade0ef481844" providerId="ADAL" clId="{C2574C62-61C6-48CD-9197-23BB7B764E4F}" dt="2020-03-01T01:30:32.125" v="854" actId="21"/>
          <ac:spMkLst>
            <pc:docMk/>
            <pc:sldMk cId="1622647812" sldId="277"/>
            <ac:spMk id="9" creationId="{E27C45A2-EDC2-4BEF-94B8-82050A561A0E}"/>
          </ac:spMkLst>
        </pc:spChg>
        <pc:spChg chg="add mod">
          <ac:chgData name="Allen Lu" userId="96e948cf-35f7-43bb-8ad8-ade0ef481844" providerId="ADAL" clId="{C2574C62-61C6-48CD-9197-23BB7B764E4F}" dt="2020-03-01T02:13:58.144" v="1152" actId="122"/>
          <ac:spMkLst>
            <pc:docMk/>
            <pc:sldMk cId="1622647812" sldId="277"/>
            <ac:spMk id="10" creationId="{99699299-878E-43C3-8B7F-4B8FDBC43CC1}"/>
          </ac:spMkLst>
        </pc:spChg>
        <pc:spChg chg="add mod">
          <ac:chgData name="Allen Lu" userId="96e948cf-35f7-43bb-8ad8-ade0ef481844" providerId="ADAL" clId="{C2574C62-61C6-48CD-9197-23BB7B764E4F}" dt="2020-03-01T02:11:49.131" v="1104" actId="122"/>
          <ac:spMkLst>
            <pc:docMk/>
            <pc:sldMk cId="1622647812" sldId="277"/>
            <ac:spMk id="11" creationId="{2711D24C-8A96-4315-839D-5BC4EAD733AF}"/>
          </ac:spMkLst>
        </pc:spChg>
        <pc:picChg chg="add del mod">
          <ac:chgData name="Allen Lu" userId="96e948cf-35f7-43bb-8ad8-ade0ef481844" providerId="ADAL" clId="{C2574C62-61C6-48CD-9197-23BB7B764E4F}" dt="2020-03-01T01:45:17.552" v="989" actId="21"/>
          <ac:picMkLst>
            <pc:docMk/>
            <pc:sldMk cId="1622647812" sldId="277"/>
            <ac:picMk id="5" creationId="{E109C68E-AF0D-4675-BB4B-62155DBDE420}"/>
          </ac:picMkLst>
        </pc:picChg>
        <pc:picChg chg="add mod">
          <ac:chgData name="Allen Lu" userId="96e948cf-35f7-43bb-8ad8-ade0ef481844" providerId="ADAL" clId="{C2574C62-61C6-48CD-9197-23BB7B764E4F}" dt="2020-03-01T02:13:49.649" v="1150" actId="1076"/>
          <ac:picMkLst>
            <pc:docMk/>
            <pc:sldMk cId="1622647812" sldId="277"/>
            <ac:picMk id="12" creationId="{D026D542-0AD7-4112-AE03-7FF3FF93674F}"/>
          </ac:picMkLst>
        </pc:picChg>
      </pc:sldChg>
      <pc:sldChg chg="addSp modSp add">
        <pc:chgData name="Allen Lu" userId="96e948cf-35f7-43bb-8ad8-ade0ef481844" providerId="ADAL" clId="{C2574C62-61C6-48CD-9197-23BB7B764E4F}" dt="2020-03-01T02:15:42.255" v="1156" actId="1076"/>
        <pc:sldMkLst>
          <pc:docMk/>
          <pc:sldMk cId="1238405807" sldId="278"/>
        </pc:sldMkLst>
        <pc:spChg chg="mod">
          <ac:chgData name="Allen Lu" userId="96e948cf-35f7-43bb-8ad8-ade0ef481844" providerId="ADAL" clId="{C2574C62-61C6-48CD-9197-23BB7B764E4F}" dt="2020-03-01T01:53:10.257" v="1028" actId="115"/>
          <ac:spMkLst>
            <pc:docMk/>
            <pc:sldMk cId="1238405807" sldId="278"/>
            <ac:spMk id="2" creationId="{8ECA30DF-A5D6-4D36-BC42-40A2AFC2BBD9}"/>
          </ac:spMkLst>
        </pc:spChg>
        <pc:spChg chg="mod">
          <ac:chgData name="Allen Lu" userId="96e948cf-35f7-43bb-8ad8-ade0ef481844" providerId="ADAL" clId="{C2574C62-61C6-48CD-9197-23BB7B764E4F}" dt="2020-03-01T02:15:42.255" v="1156" actId="1076"/>
          <ac:spMkLst>
            <pc:docMk/>
            <pc:sldMk cId="1238405807" sldId="278"/>
            <ac:spMk id="3" creationId="{D37F08FA-858C-49AB-AEA6-EA7AA462D676}"/>
          </ac:spMkLst>
        </pc:spChg>
        <pc:spChg chg="add mod">
          <ac:chgData name="Allen Lu" userId="96e948cf-35f7-43bb-8ad8-ade0ef481844" providerId="ADAL" clId="{C2574C62-61C6-48CD-9197-23BB7B764E4F}" dt="2020-03-01T01:52:48.160" v="1026" actId="1076"/>
          <ac:spMkLst>
            <pc:docMk/>
            <pc:sldMk cId="1238405807" sldId="278"/>
            <ac:spMk id="6" creationId="{C41705FD-6C09-49C4-B8BB-C9BB96F818A6}"/>
          </ac:spMkLst>
        </pc:spChg>
        <pc:picChg chg="add mod">
          <ac:chgData name="Allen Lu" userId="96e948cf-35f7-43bb-8ad8-ade0ef481844" providerId="ADAL" clId="{C2574C62-61C6-48CD-9197-23BB7B764E4F}" dt="2020-03-01T01:52:33.347" v="1025" actId="1076"/>
          <ac:picMkLst>
            <pc:docMk/>
            <pc:sldMk cId="1238405807" sldId="278"/>
            <ac:picMk id="5" creationId="{0412A869-121D-4BA5-B872-50B486F5D998}"/>
          </ac:picMkLst>
        </pc:picChg>
      </pc:sldChg>
      <pc:sldChg chg="addSp delSp modSp">
        <pc:chgData name="Allen Lu" userId="96e948cf-35f7-43bb-8ad8-ade0ef481844" providerId="ADAL" clId="{C2574C62-61C6-48CD-9197-23BB7B764E4F}" dt="2020-03-01T04:23:13.738" v="1400" actId="14100"/>
        <pc:sldMkLst>
          <pc:docMk/>
          <pc:sldMk cId="2676758680" sldId="279"/>
        </pc:sldMkLst>
        <pc:spChg chg="mod">
          <ac:chgData name="Allen Lu" userId="96e948cf-35f7-43bb-8ad8-ade0ef481844" providerId="ADAL" clId="{C2574C62-61C6-48CD-9197-23BB7B764E4F}" dt="2020-03-01T04:23:03.494" v="1398" actId="1076"/>
          <ac:spMkLst>
            <pc:docMk/>
            <pc:sldMk cId="2676758680" sldId="279"/>
            <ac:spMk id="3" creationId="{D37F08FA-858C-49AB-AEA6-EA7AA462D676}"/>
          </ac:spMkLst>
        </pc:spChg>
        <pc:spChg chg="del">
          <ac:chgData name="Allen Lu" userId="96e948cf-35f7-43bb-8ad8-ade0ef481844" providerId="ADAL" clId="{C2574C62-61C6-48CD-9197-23BB7B764E4F}" dt="2020-03-01T01:53:48.543" v="1030" actId="21"/>
          <ac:spMkLst>
            <pc:docMk/>
            <pc:sldMk cId="2676758680" sldId="279"/>
            <ac:spMk id="6" creationId="{C41705FD-6C09-49C4-B8BB-C9BB96F818A6}"/>
          </ac:spMkLst>
        </pc:spChg>
        <pc:spChg chg="add mod">
          <ac:chgData name="Allen Lu" userId="96e948cf-35f7-43bb-8ad8-ade0ef481844" providerId="ADAL" clId="{C2574C62-61C6-48CD-9197-23BB7B764E4F}" dt="2020-03-01T04:23:09.571" v="1399" actId="1076"/>
          <ac:spMkLst>
            <pc:docMk/>
            <pc:sldMk cId="2676758680" sldId="279"/>
            <ac:spMk id="8" creationId="{DB65A52D-4A21-4DBE-860B-D559621317AD}"/>
          </ac:spMkLst>
        </pc:spChg>
        <pc:picChg chg="del">
          <ac:chgData name="Allen Lu" userId="96e948cf-35f7-43bb-8ad8-ade0ef481844" providerId="ADAL" clId="{C2574C62-61C6-48CD-9197-23BB7B764E4F}" dt="2020-03-01T01:53:40.794" v="1029" actId="21"/>
          <ac:picMkLst>
            <pc:docMk/>
            <pc:sldMk cId="2676758680" sldId="279"/>
            <ac:picMk id="5" creationId="{0412A869-121D-4BA5-B872-50B486F5D998}"/>
          </ac:picMkLst>
        </pc:picChg>
        <pc:picChg chg="add del mod">
          <ac:chgData name="Allen Lu" userId="96e948cf-35f7-43bb-8ad8-ade0ef481844" providerId="ADAL" clId="{C2574C62-61C6-48CD-9197-23BB7B764E4F}" dt="2020-03-01T04:22:38.691" v="1391" actId="21"/>
          <ac:picMkLst>
            <pc:docMk/>
            <pc:sldMk cId="2676758680" sldId="279"/>
            <ac:picMk id="7" creationId="{2C8E6EA0-1593-41E0-868E-311220D3DC1F}"/>
          </ac:picMkLst>
        </pc:picChg>
        <pc:picChg chg="add mod">
          <ac:chgData name="Allen Lu" userId="96e948cf-35f7-43bb-8ad8-ade0ef481844" providerId="ADAL" clId="{C2574C62-61C6-48CD-9197-23BB7B764E4F}" dt="2020-03-01T04:23:13.738" v="1400" actId="14100"/>
          <ac:picMkLst>
            <pc:docMk/>
            <pc:sldMk cId="2676758680" sldId="279"/>
            <ac:picMk id="10" creationId="{EDE69769-760B-41CF-A918-D7F41AFF3107}"/>
          </ac:picMkLst>
        </pc:picChg>
      </pc:sldChg>
      <pc:sldChg chg="addSp delSp modSp">
        <pc:chgData name="Allen Lu" userId="96e948cf-35f7-43bb-8ad8-ade0ef481844" providerId="ADAL" clId="{C2574C62-61C6-48CD-9197-23BB7B764E4F}" dt="2020-03-01T04:02:13.457" v="1360" actId="1076"/>
        <pc:sldMkLst>
          <pc:docMk/>
          <pc:sldMk cId="2215061977" sldId="280"/>
        </pc:sldMkLst>
        <pc:spChg chg="mod">
          <ac:chgData name="Allen Lu" userId="96e948cf-35f7-43bb-8ad8-ade0ef481844" providerId="ADAL" clId="{C2574C62-61C6-48CD-9197-23BB7B764E4F}" dt="2020-03-01T02:16:00.112" v="1158" actId="1076"/>
          <ac:spMkLst>
            <pc:docMk/>
            <pc:sldMk cId="2215061977" sldId="280"/>
            <ac:spMk id="3" creationId="{D37F08FA-858C-49AB-AEA6-EA7AA462D676}"/>
          </ac:spMkLst>
        </pc:spChg>
        <pc:spChg chg="del">
          <ac:chgData name="Allen Lu" userId="96e948cf-35f7-43bb-8ad8-ade0ef481844" providerId="ADAL" clId="{C2574C62-61C6-48CD-9197-23BB7B764E4F}" dt="2020-03-01T01:57:51.897" v="1046" actId="21"/>
          <ac:spMkLst>
            <pc:docMk/>
            <pc:sldMk cId="2215061977" sldId="280"/>
            <ac:spMk id="8" creationId="{DB65A52D-4A21-4DBE-860B-D559621317AD}"/>
          </ac:spMkLst>
        </pc:spChg>
        <pc:spChg chg="add mod">
          <ac:chgData name="Allen Lu" userId="96e948cf-35f7-43bb-8ad8-ade0ef481844" providerId="ADAL" clId="{C2574C62-61C6-48CD-9197-23BB7B764E4F}" dt="2020-03-01T01:58:10.346" v="1048" actId="1076"/>
          <ac:spMkLst>
            <pc:docMk/>
            <pc:sldMk cId="2215061977" sldId="280"/>
            <ac:spMk id="10" creationId="{4A2C594D-BF01-4991-B5C4-24ED6F6FEC9F}"/>
          </ac:spMkLst>
        </pc:spChg>
        <pc:picChg chg="del">
          <ac:chgData name="Allen Lu" userId="96e948cf-35f7-43bb-8ad8-ade0ef481844" providerId="ADAL" clId="{C2574C62-61C6-48CD-9197-23BB7B764E4F}" dt="2020-03-01T01:57:32.444" v="1043" actId="21"/>
          <ac:picMkLst>
            <pc:docMk/>
            <pc:sldMk cId="2215061977" sldId="280"/>
            <ac:picMk id="7" creationId="{2C8E6EA0-1593-41E0-868E-311220D3DC1F}"/>
          </ac:picMkLst>
        </pc:picChg>
        <pc:picChg chg="add del mod">
          <ac:chgData name="Allen Lu" userId="96e948cf-35f7-43bb-8ad8-ade0ef481844" providerId="ADAL" clId="{C2574C62-61C6-48CD-9197-23BB7B764E4F}" dt="2020-03-01T04:01:53.302" v="1358" actId="21"/>
          <ac:picMkLst>
            <pc:docMk/>
            <pc:sldMk cId="2215061977" sldId="280"/>
            <ac:picMk id="9" creationId="{30725D0A-FEEC-4630-BB77-71F7DA178CEB}"/>
          </ac:picMkLst>
        </pc:picChg>
        <pc:picChg chg="add mod">
          <ac:chgData name="Allen Lu" userId="96e948cf-35f7-43bb-8ad8-ade0ef481844" providerId="ADAL" clId="{C2574C62-61C6-48CD-9197-23BB7B764E4F}" dt="2020-03-01T04:02:13.457" v="1360" actId="1076"/>
          <ac:picMkLst>
            <pc:docMk/>
            <pc:sldMk cId="2215061977" sldId="280"/>
            <ac:picMk id="11" creationId="{6B9C8C93-3485-4881-97F7-66A5F9BD2B8C}"/>
          </ac:picMkLst>
        </pc:picChg>
      </pc:sldChg>
      <pc:sldChg chg="modSp">
        <pc:chgData name="Allen Lu" userId="96e948cf-35f7-43bb-8ad8-ade0ef481844" providerId="ADAL" clId="{C2574C62-61C6-48CD-9197-23BB7B764E4F}" dt="2020-03-01T01:59:53.129" v="1053" actId="1076"/>
        <pc:sldMkLst>
          <pc:docMk/>
          <pc:sldMk cId="7354295" sldId="281"/>
        </pc:sldMkLst>
        <pc:spChg chg="mod">
          <ac:chgData name="Allen Lu" userId="96e948cf-35f7-43bb-8ad8-ade0ef481844" providerId="ADAL" clId="{C2574C62-61C6-48CD-9197-23BB7B764E4F}" dt="2020-03-01T01:59:53.129" v="1053" actId="1076"/>
          <ac:spMkLst>
            <pc:docMk/>
            <pc:sldMk cId="7354295" sldId="281"/>
            <ac:spMk id="3" creationId="{D37F08FA-858C-49AB-AEA6-EA7AA462D676}"/>
          </ac:spMkLst>
        </pc:spChg>
      </pc:sldChg>
      <pc:sldChg chg="modSp">
        <pc:chgData name="Allen Lu" userId="96e948cf-35f7-43bb-8ad8-ade0ef481844" providerId="ADAL" clId="{C2574C62-61C6-48CD-9197-23BB7B764E4F}" dt="2020-03-01T02:01:48.798" v="1060" actId="1076"/>
        <pc:sldMkLst>
          <pc:docMk/>
          <pc:sldMk cId="2063756924" sldId="282"/>
        </pc:sldMkLst>
        <pc:spChg chg="mod">
          <ac:chgData name="Allen Lu" userId="96e948cf-35f7-43bb-8ad8-ade0ef481844" providerId="ADAL" clId="{C2574C62-61C6-48CD-9197-23BB7B764E4F}" dt="2020-03-01T02:01:48.798" v="1060" actId="1076"/>
          <ac:spMkLst>
            <pc:docMk/>
            <pc:sldMk cId="2063756924" sldId="282"/>
            <ac:spMk id="3" creationId="{D37F08FA-858C-49AB-AEA6-EA7AA462D676}"/>
          </ac:spMkLst>
        </pc:spChg>
      </pc:sldChg>
      <pc:sldChg chg="addSp delSp modSp">
        <pc:chgData name="Allen Lu" userId="96e948cf-35f7-43bb-8ad8-ade0ef481844" providerId="ADAL" clId="{C2574C62-61C6-48CD-9197-23BB7B764E4F}" dt="2020-03-01T04:24:02.631" v="1410" actId="14100"/>
        <pc:sldMkLst>
          <pc:docMk/>
          <pc:sldMk cId="609273472" sldId="283"/>
        </pc:sldMkLst>
        <pc:spChg chg="mod">
          <ac:chgData name="Allen Lu" userId="96e948cf-35f7-43bb-8ad8-ade0ef481844" providerId="ADAL" clId="{C2574C62-61C6-48CD-9197-23BB7B764E4F}" dt="2020-03-01T02:02:57.736" v="1064" actId="1076"/>
          <ac:spMkLst>
            <pc:docMk/>
            <pc:sldMk cId="609273472" sldId="283"/>
            <ac:spMk id="3" creationId="{D37F08FA-858C-49AB-AEA6-EA7AA462D676}"/>
          </ac:spMkLst>
        </pc:spChg>
        <pc:spChg chg="mod">
          <ac:chgData name="Allen Lu" userId="96e948cf-35f7-43bb-8ad8-ade0ef481844" providerId="ADAL" clId="{C2574C62-61C6-48CD-9197-23BB7B764E4F}" dt="2020-03-01T04:23:56.688" v="1408" actId="1076"/>
          <ac:spMkLst>
            <pc:docMk/>
            <pc:sldMk cId="609273472" sldId="283"/>
            <ac:spMk id="8" creationId="{DB65A52D-4A21-4DBE-860B-D559621317AD}"/>
          </ac:spMkLst>
        </pc:spChg>
        <pc:picChg chg="add mod">
          <ac:chgData name="Allen Lu" userId="96e948cf-35f7-43bb-8ad8-ade0ef481844" providerId="ADAL" clId="{C2574C62-61C6-48CD-9197-23BB7B764E4F}" dt="2020-03-01T04:24:02.631" v="1410" actId="14100"/>
          <ac:picMkLst>
            <pc:docMk/>
            <pc:sldMk cId="609273472" sldId="283"/>
            <ac:picMk id="6" creationId="{33A72082-621A-4B9E-B699-03E370A2EF02}"/>
          </ac:picMkLst>
        </pc:picChg>
        <pc:picChg chg="del">
          <ac:chgData name="Allen Lu" userId="96e948cf-35f7-43bb-8ad8-ade0ef481844" providerId="ADAL" clId="{C2574C62-61C6-48CD-9197-23BB7B764E4F}" dt="2020-03-01T04:23:28.875" v="1401" actId="21"/>
          <ac:picMkLst>
            <pc:docMk/>
            <pc:sldMk cId="609273472" sldId="283"/>
            <ac:picMk id="7" creationId="{2C8E6EA0-1593-41E0-868E-311220D3DC1F}"/>
          </ac:picMkLst>
        </pc:picChg>
      </pc:sldChg>
      <pc:sldChg chg="addSp delSp modSp">
        <pc:chgData name="Allen Lu" userId="96e948cf-35f7-43bb-8ad8-ade0ef481844" providerId="ADAL" clId="{C2574C62-61C6-48CD-9197-23BB7B764E4F}" dt="2020-03-01T04:03:00.287" v="1368" actId="1076"/>
        <pc:sldMkLst>
          <pc:docMk/>
          <pc:sldMk cId="997639345" sldId="284"/>
        </pc:sldMkLst>
        <pc:spChg chg="mod">
          <ac:chgData name="Allen Lu" userId="96e948cf-35f7-43bb-8ad8-ade0ef481844" providerId="ADAL" clId="{C2574C62-61C6-48CD-9197-23BB7B764E4F}" dt="2020-03-01T02:04:17.900" v="1068" actId="1076"/>
          <ac:spMkLst>
            <pc:docMk/>
            <pc:sldMk cId="997639345" sldId="284"/>
            <ac:spMk id="3" creationId="{D37F08FA-858C-49AB-AEA6-EA7AA462D676}"/>
          </ac:spMkLst>
        </pc:spChg>
        <pc:picChg chg="add mod">
          <ac:chgData name="Allen Lu" userId="96e948cf-35f7-43bb-8ad8-ade0ef481844" providerId="ADAL" clId="{C2574C62-61C6-48CD-9197-23BB7B764E4F}" dt="2020-03-01T04:03:00.287" v="1368" actId="1076"/>
          <ac:picMkLst>
            <pc:docMk/>
            <pc:sldMk cId="997639345" sldId="284"/>
            <ac:picMk id="6" creationId="{A8F2C341-91AD-4B5F-B213-C906ABF84D84}"/>
          </ac:picMkLst>
        </pc:picChg>
        <pc:picChg chg="del">
          <ac:chgData name="Allen Lu" userId="96e948cf-35f7-43bb-8ad8-ade0ef481844" providerId="ADAL" clId="{C2574C62-61C6-48CD-9197-23BB7B764E4F}" dt="2020-03-01T04:02:26.960" v="1361" actId="21"/>
          <ac:picMkLst>
            <pc:docMk/>
            <pc:sldMk cId="997639345" sldId="284"/>
            <ac:picMk id="9" creationId="{30725D0A-FEEC-4630-BB77-71F7DA178CEB}"/>
          </ac:picMkLst>
        </pc:picChg>
      </pc:sldChg>
      <pc:sldChg chg="modSp">
        <pc:chgData name="Allen Lu" userId="96e948cf-35f7-43bb-8ad8-ade0ef481844" providerId="ADAL" clId="{C2574C62-61C6-48CD-9197-23BB7B764E4F}" dt="2020-03-01T02:06:19.655" v="1077" actId="1076"/>
        <pc:sldMkLst>
          <pc:docMk/>
          <pc:sldMk cId="2568745025" sldId="285"/>
        </pc:sldMkLst>
        <pc:spChg chg="mod">
          <ac:chgData name="Allen Lu" userId="96e948cf-35f7-43bb-8ad8-ade0ef481844" providerId="ADAL" clId="{C2574C62-61C6-48CD-9197-23BB7B764E4F}" dt="2020-03-01T02:06:19.655" v="1077" actId="1076"/>
          <ac:spMkLst>
            <pc:docMk/>
            <pc:sldMk cId="2568745025" sldId="285"/>
            <ac:spMk id="3" creationId="{D37F08FA-858C-49AB-AEA6-EA7AA462D676}"/>
          </ac:spMkLst>
        </pc:spChg>
      </pc:sldChg>
      <pc:sldChg chg="addSp delSp modSp">
        <pc:chgData name="Allen Lu" userId="96e948cf-35f7-43bb-8ad8-ade0ef481844" providerId="ADAL" clId="{C2574C62-61C6-48CD-9197-23BB7B764E4F}" dt="2020-03-01T04:25:16.706" v="1422" actId="1076"/>
        <pc:sldMkLst>
          <pc:docMk/>
          <pc:sldMk cId="3658367811" sldId="286"/>
        </pc:sldMkLst>
        <pc:spChg chg="mod">
          <ac:chgData name="Allen Lu" userId="96e948cf-35f7-43bb-8ad8-ade0ef481844" providerId="ADAL" clId="{C2574C62-61C6-48CD-9197-23BB7B764E4F}" dt="2020-03-01T02:07:50.862" v="1081" actId="1076"/>
          <ac:spMkLst>
            <pc:docMk/>
            <pc:sldMk cId="3658367811" sldId="286"/>
            <ac:spMk id="3" creationId="{D37F08FA-858C-49AB-AEA6-EA7AA462D676}"/>
          </ac:spMkLst>
        </pc:spChg>
        <pc:spChg chg="mod">
          <ac:chgData name="Allen Lu" userId="96e948cf-35f7-43bb-8ad8-ade0ef481844" providerId="ADAL" clId="{C2574C62-61C6-48CD-9197-23BB7B764E4F}" dt="2020-03-01T04:25:03.359" v="1419" actId="1076"/>
          <ac:spMkLst>
            <pc:docMk/>
            <pc:sldMk cId="3658367811" sldId="286"/>
            <ac:spMk id="8" creationId="{DB65A52D-4A21-4DBE-860B-D559621317AD}"/>
          </ac:spMkLst>
        </pc:spChg>
        <pc:picChg chg="add mod">
          <ac:chgData name="Allen Lu" userId="96e948cf-35f7-43bb-8ad8-ade0ef481844" providerId="ADAL" clId="{C2574C62-61C6-48CD-9197-23BB7B764E4F}" dt="2020-03-01T04:25:16.706" v="1422" actId="1076"/>
          <ac:picMkLst>
            <pc:docMk/>
            <pc:sldMk cId="3658367811" sldId="286"/>
            <ac:picMk id="6" creationId="{A14F55F5-C124-4F2C-AAFA-158C857842D1}"/>
          </ac:picMkLst>
        </pc:picChg>
        <pc:picChg chg="del">
          <ac:chgData name="Allen Lu" userId="96e948cf-35f7-43bb-8ad8-ade0ef481844" providerId="ADAL" clId="{C2574C62-61C6-48CD-9197-23BB7B764E4F}" dt="2020-03-01T04:24:43.309" v="1411" actId="21"/>
          <ac:picMkLst>
            <pc:docMk/>
            <pc:sldMk cId="3658367811" sldId="286"/>
            <ac:picMk id="7" creationId="{2C8E6EA0-1593-41E0-868E-311220D3DC1F}"/>
          </ac:picMkLst>
        </pc:picChg>
      </pc:sldChg>
      <pc:sldChg chg="addSp delSp modSp">
        <pc:chgData name="Allen Lu" userId="96e948cf-35f7-43bb-8ad8-ade0ef481844" providerId="ADAL" clId="{C2574C62-61C6-48CD-9197-23BB7B764E4F}" dt="2020-03-01T04:04:26.125" v="1376" actId="1076"/>
        <pc:sldMkLst>
          <pc:docMk/>
          <pc:sldMk cId="872101717" sldId="287"/>
        </pc:sldMkLst>
        <pc:spChg chg="del">
          <ac:chgData name="Allen Lu" userId="96e948cf-35f7-43bb-8ad8-ade0ef481844" providerId="ADAL" clId="{C2574C62-61C6-48CD-9197-23BB7B764E4F}" dt="2020-03-01T02:08:36.649" v="1082" actId="21"/>
          <ac:spMkLst>
            <pc:docMk/>
            <pc:sldMk cId="872101717" sldId="287"/>
            <ac:spMk id="3" creationId="{D37F08FA-858C-49AB-AEA6-EA7AA462D676}"/>
          </ac:spMkLst>
        </pc:spChg>
        <pc:spChg chg="add del mod">
          <ac:chgData name="Allen Lu" userId="96e948cf-35f7-43bb-8ad8-ade0ef481844" providerId="ADAL" clId="{C2574C62-61C6-48CD-9197-23BB7B764E4F}" dt="2020-03-01T02:08:48.265" v="1083" actId="478"/>
          <ac:spMkLst>
            <pc:docMk/>
            <pc:sldMk cId="872101717" sldId="287"/>
            <ac:spMk id="6" creationId="{E937DE09-F576-4F1E-BD92-281B1991EF46}"/>
          </ac:spMkLst>
        </pc:spChg>
        <pc:spChg chg="add mod">
          <ac:chgData name="Allen Lu" userId="96e948cf-35f7-43bb-8ad8-ade0ef481844" providerId="ADAL" clId="{C2574C62-61C6-48CD-9197-23BB7B764E4F}" dt="2020-03-01T02:08:54.975" v="1085" actId="1076"/>
          <ac:spMkLst>
            <pc:docMk/>
            <pc:sldMk cId="872101717" sldId="287"/>
            <ac:spMk id="11" creationId="{BF8F32D8-03AF-491E-8625-8B9C00387C38}"/>
          </ac:spMkLst>
        </pc:spChg>
        <pc:picChg chg="add mod">
          <ac:chgData name="Allen Lu" userId="96e948cf-35f7-43bb-8ad8-ade0ef481844" providerId="ADAL" clId="{C2574C62-61C6-48CD-9197-23BB7B764E4F}" dt="2020-03-01T04:04:26.125" v="1376" actId="1076"/>
          <ac:picMkLst>
            <pc:docMk/>
            <pc:sldMk cId="872101717" sldId="287"/>
            <ac:picMk id="8" creationId="{DD58B111-1C19-4CB7-A419-53A8005795B6}"/>
          </ac:picMkLst>
        </pc:picChg>
        <pc:picChg chg="del">
          <ac:chgData name="Allen Lu" userId="96e948cf-35f7-43bb-8ad8-ade0ef481844" providerId="ADAL" clId="{C2574C62-61C6-48CD-9197-23BB7B764E4F}" dt="2020-03-01T04:04:04.723" v="1369" actId="21"/>
          <ac:picMkLst>
            <pc:docMk/>
            <pc:sldMk cId="872101717" sldId="287"/>
            <ac:picMk id="9" creationId="{30725D0A-FEEC-4630-BB77-71F7DA178CEB}"/>
          </ac:picMkLst>
        </pc:picChg>
      </pc:sldChg>
      <pc:sldChg chg="addSp delSp modSp">
        <pc:chgData name="Allen Lu" userId="96e948cf-35f7-43bb-8ad8-ade0ef481844" providerId="ADAL" clId="{C2574C62-61C6-48CD-9197-23BB7B764E4F}" dt="2020-03-01T02:10:06.657" v="1089" actId="1076"/>
        <pc:sldMkLst>
          <pc:docMk/>
          <pc:sldMk cId="105786602" sldId="288"/>
        </pc:sldMkLst>
        <pc:spChg chg="del">
          <ac:chgData name="Allen Lu" userId="96e948cf-35f7-43bb-8ad8-ade0ef481844" providerId="ADAL" clId="{C2574C62-61C6-48CD-9197-23BB7B764E4F}" dt="2020-03-01T02:09:50.620" v="1086" actId="21"/>
          <ac:spMkLst>
            <pc:docMk/>
            <pc:sldMk cId="105786602" sldId="288"/>
            <ac:spMk id="3" creationId="{D37F08FA-858C-49AB-AEA6-EA7AA462D676}"/>
          </ac:spMkLst>
        </pc:spChg>
        <pc:spChg chg="add del mod">
          <ac:chgData name="Allen Lu" userId="96e948cf-35f7-43bb-8ad8-ade0ef481844" providerId="ADAL" clId="{C2574C62-61C6-48CD-9197-23BB7B764E4F}" dt="2020-03-01T02:09:53.710" v="1087" actId="21"/>
          <ac:spMkLst>
            <pc:docMk/>
            <pc:sldMk cId="105786602" sldId="288"/>
            <ac:spMk id="8" creationId="{68982610-070A-491A-A3AE-D672EA71C3EA}"/>
          </ac:spMkLst>
        </pc:spChg>
        <pc:spChg chg="add mod">
          <ac:chgData name="Allen Lu" userId="96e948cf-35f7-43bb-8ad8-ade0ef481844" providerId="ADAL" clId="{C2574C62-61C6-48CD-9197-23BB7B764E4F}" dt="2020-03-01T02:10:06.657" v="1089" actId="1076"/>
          <ac:spMkLst>
            <pc:docMk/>
            <pc:sldMk cId="105786602" sldId="288"/>
            <ac:spMk id="9" creationId="{A47E5E95-F399-4FFF-A12C-BCC7F4A340AF}"/>
          </ac:spMkLst>
        </pc:spChg>
      </pc:sldChg>
      <pc:sldChg chg="addSp delSp modSp add ord">
        <pc:chgData name="Allen Lu" userId="96e948cf-35f7-43bb-8ad8-ade0ef481844" providerId="ADAL" clId="{C2574C62-61C6-48CD-9197-23BB7B764E4F}" dt="2020-03-01T04:46:29.176" v="1424" actId="20577"/>
        <pc:sldMkLst>
          <pc:docMk/>
          <pc:sldMk cId="1368580594" sldId="289"/>
        </pc:sldMkLst>
        <pc:spChg chg="del">
          <ac:chgData name="Allen Lu" userId="96e948cf-35f7-43bb-8ad8-ade0ef481844" providerId="ADAL" clId="{C2574C62-61C6-48CD-9197-23BB7B764E4F}" dt="2020-03-01T02:36:41.975" v="1159" actId="21"/>
          <ac:spMkLst>
            <pc:docMk/>
            <pc:sldMk cId="1368580594" sldId="289"/>
            <ac:spMk id="2" creationId="{86A00708-675A-42B5-A6B0-5E7110CB05E2}"/>
          </ac:spMkLst>
        </pc:spChg>
        <pc:spChg chg="del mod">
          <ac:chgData name="Allen Lu" userId="96e948cf-35f7-43bb-8ad8-ade0ef481844" providerId="ADAL" clId="{C2574C62-61C6-48CD-9197-23BB7B764E4F}" dt="2020-03-01T02:49:37.237" v="1225" actId="21"/>
          <ac:spMkLst>
            <pc:docMk/>
            <pc:sldMk cId="1368580594" sldId="289"/>
            <ac:spMk id="3" creationId="{4B459955-CE40-4282-8429-DB7835774A2B}"/>
          </ac:spMkLst>
        </pc:spChg>
        <pc:spChg chg="add del mod">
          <ac:chgData name="Allen Lu" userId="96e948cf-35f7-43bb-8ad8-ade0ef481844" providerId="ADAL" clId="{C2574C62-61C6-48CD-9197-23BB7B764E4F}" dt="2020-03-01T02:49:33.167" v="1224" actId="21"/>
          <ac:spMkLst>
            <pc:docMk/>
            <pc:sldMk cId="1368580594" sldId="289"/>
            <ac:spMk id="4" creationId="{052CFDF6-0CC1-4503-83C8-EB98FA25708C}"/>
          </ac:spMkLst>
        </pc:spChg>
        <pc:spChg chg="add del mod">
          <ac:chgData name="Allen Lu" userId="96e948cf-35f7-43bb-8ad8-ade0ef481844" providerId="ADAL" clId="{C2574C62-61C6-48CD-9197-23BB7B764E4F}" dt="2020-03-01T02:49:41.762" v="1226" actId="21"/>
          <ac:spMkLst>
            <pc:docMk/>
            <pc:sldMk cId="1368580594" sldId="289"/>
            <ac:spMk id="7" creationId="{0CB3E91A-D4BB-4A76-80AA-9808D04E18BE}"/>
          </ac:spMkLst>
        </pc:spChg>
        <pc:spChg chg="add mod">
          <ac:chgData name="Allen Lu" userId="96e948cf-35f7-43bb-8ad8-ade0ef481844" providerId="ADAL" clId="{C2574C62-61C6-48CD-9197-23BB7B764E4F}" dt="2020-03-01T04:46:29.176" v="1424" actId="20577"/>
          <ac:spMkLst>
            <pc:docMk/>
            <pc:sldMk cId="1368580594" sldId="289"/>
            <ac:spMk id="9" creationId="{F613E48E-88FB-43BF-92A5-29DE355B5387}"/>
          </ac:spMkLst>
        </pc:spChg>
        <pc:picChg chg="add del">
          <ac:chgData name="Allen Lu" userId="96e948cf-35f7-43bb-8ad8-ade0ef481844" providerId="ADAL" clId="{C2574C62-61C6-48CD-9197-23BB7B764E4F}" dt="2020-03-01T02:49:29.712" v="1223"/>
          <ac:picMkLst>
            <pc:docMk/>
            <pc:sldMk cId="1368580594" sldId="289"/>
            <ac:picMk id="5" creationId="{FD0CC4D8-43D1-4307-894C-BF33B52EEA16}"/>
          </ac:picMkLst>
        </pc:picChg>
        <pc:picChg chg="add mod">
          <ac:chgData name="Allen Lu" userId="96e948cf-35f7-43bb-8ad8-ade0ef481844" providerId="ADAL" clId="{C2574C62-61C6-48CD-9197-23BB7B764E4F}" dt="2020-03-01T03:51:09.227" v="1232" actId="1076"/>
          <ac:picMkLst>
            <pc:docMk/>
            <pc:sldMk cId="1368580594" sldId="289"/>
            <ac:picMk id="8" creationId="{5CB1EA1D-05F6-4B02-9D8B-125E365B7614}"/>
          </ac:picMkLst>
        </pc:pic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 Id="rId2"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Less than HS</c:v>
                </c:pt>
              </c:strCache>
            </c:strRef>
          </c:tx>
          <c:spPr>
            <a:solidFill>
              <a:srgbClr val="0092F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&lt;$15 workforce</c:v>
                </c:pt>
                <c:pt idx="1">
                  <c:v>CA workforce</c:v>
                </c:pt>
              </c:strCache>
            </c:strRef>
          </c:cat>
          <c:val>
            <c:numRef>
              <c:f>Sheet1!$B$2:$B$3</c:f>
              <c:numCache>
                <c:formatCode>0%</c:formatCode>
                <c:ptCount val="2"/>
                <c:pt idx="0">
                  <c:v>0.2081</c:v>
                </c:pt>
                <c:pt idx="1">
                  <c:v>0.1119</c:v>
                </c:pt>
              </c:numCache>
            </c:numRef>
          </c:val>
          <c:extLst xmlns:c16r2="http://schemas.microsoft.com/office/drawing/2015/06/chart">
            <c:ext xmlns:c16="http://schemas.microsoft.com/office/drawing/2014/chart" uri="{C3380CC4-5D6E-409C-BE32-E72D297353CC}">
              <c16:uniqueId val="{00000000-5E99-4F40-B154-97DB462DA053}"/>
            </c:ext>
          </c:extLst>
        </c:ser>
        <c:ser>
          <c:idx val="1"/>
          <c:order val="1"/>
          <c:tx>
            <c:strRef>
              <c:f>Sheet1!$C$1</c:f>
              <c:strCache>
                <c:ptCount val="1"/>
                <c:pt idx="0">
                  <c:v>HS diploma/GED</c:v>
                </c:pt>
              </c:strCache>
            </c:strRef>
          </c:tx>
          <c:spPr>
            <a:solidFill>
              <a:srgbClr val="FF7F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&lt;$15 workforce</c:v>
                </c:pt>
                <c:pt idx="1">
                  <c:v>CA workforce</c:v>
                </c:pt>
              </c:strCache>
            </c:strRef>
          </c:cat>
          <c:val>
            <c:numRef>
              <c:f>Sheet1!$C$2:$C$3</c:f>
              <c:numCache>
                <c:formatCode>0%</c:formatCode>
                <c:ptCount val="2"/>
                <c:pt idx="0">
                  <c:v>0.2906</c:v>
                </c:pt>
                <c:pt idx="1">
                  <c:v>0.2023</c:v>
                </c:pt>
              </c:numCache>
            </c:numRef>
          </c:val>
          <c:extLst xmlns:c16r2="http://schemas.microsoft.com/office/drawing/2015/06/chart">
            <c:ext xmlns:c16="http://schemas.microsoft.com/office/drawing/2014/chart" uri="{C3380CC4-5D6E-409C-BE32-E72D297353CC}">
              <c16:uniqueId val="{00000001-5E99-4F40-B154-97DB462DA053}"/>
            </c:ext>
          </c:extLst>
        </c:ser>
        <c:ser>
          <c:idx val="2"/>
          <c:order val="2"/>
          <c:tx>
            <c:strRef>
              <c:f>Sheet1!$D$1</c:f>
              <c:strCache>
                <c:ptCount val="1"/>
                <c:pt idx="0">
                  <c:v>Some college</c:v>
                </c:pt>
              </c:strCache>
            </c:strRef>
          </c:tx>
          <c:spPr>
            <a:solidFill>
              <a:srgbClr val="00B0F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&lt;$15 workforce</c:v>
                </c:pt>
                <c:pt idx="1">
                  <c:v>CA workforce</c:v>
                </c:pt>
              </c:strCache>
            </c:strRef>
          </c:cat>
          <c:val>
            <c:numRef>
              <c:f>Sheet1!$D$2:$D$3</c:f>
              <c:numCache>
                <c:formatCode>0%</c:formatCode>
                <c:ptCount val="2"/>
                <c:pt idx="0">
                  <c:v>0.289</c:v>
                </c:pt>
                <c:pt idx="1">
                  <c:v>0.2407</c:v>
                </c:pt>
              </c:numCache>
            </c:numRef>
          </c:val>
          <c:extLst xmlns:c16r2="http://schemas.microsoft.com/office/drawing/2015/06/chart">
            <c:ext xmlns:c16="http://schemas.microsoft.com/office/drawing/2014/chart" uri="{C3380CC4-5D6E-409C-BE32-E72D297353CC}">
              <c16:uniqueId val="{00000002-5E99-4F40-B154-97DB462DA053}"/>
            </c:ext>
          </c:extLst>
        </c:ser>
        <c:ser>
          <c:idx val="3"/>
          <c:order val="3"/>
          <c:tx>
            <c:strRef>
              <c:f>Sheet1!$E$1</c:f>
              <c:strCache>
                <c:ptCount val="1"/>
                <c:pt idx="0">
                  <c:v>Associate's</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&lt;$15 workforce</c:v>
                </c:pt>
                <c:pt idx="1">
                  <c:v>CA workforce</c:v>
                </c:pt>
              </c:strCache>
            </c:strRef>
          </c:cat>
          <c:val>
            <c:numRef>
              <c:f>Sheet1!$E$2:$E$3</c:f>
              <c:numCache>
                <c:formatCode>0%</c:formatCode>
                <c:ptCount val="2"/>
                <c:pt idx="0">
                  <c:v>0.0715</c:v>
                </c:pt>
                <c:pt idx="1">
                  <c:v>0.0797</c:v>
                </c:pt>
              </c:numCache>
            </c:numRef>
          </c:val>
          <c:extLst xmlns:c16r2="http://schemas.microsoft.com/office/drawing/2015/06/chart">
            <c:ext xmlns:c16="http://schemas.microsoft.com/office/drawing/2014/chart" uri="{C3380CC4-5D6E-409C-BE32-E72D297353CC}">
              <c16:uniqueId val="{00000003-5E99-4F40-B154-97DB462DA053}"/>
            </c:ext>
          </c:extLst>
        </c:ser>
        <c:ser>
          <c:idx val="4"/>
          <c:order val="4"/>
          <c:tx>
            <c:strRef>
              <c:f>Sheet1!$F$1</c:f>
              <c:strCache>
                <c:ptCount val="1"/>
                <c:pt idx="0">
                  <c:v>Bachelor's or higher</c:v>
                </c:pt>
              </c:strCache>
            </c:strRef>
          </c:tx>
          <c:spPr>
            <a:solidFill>
              <a:srgbClr val="4472C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&lt;$15 workforce</c:v>
                </c:pt>
                <c:pt idx="1">
                  <c:v>CA workforce</c:v>
                </c:pt>
              </c:strCache>
            </c:strRef>
          </c:cat>
          <c:val>
            <c:numRef>
              <c:f>Sheet1!$F$2:$F$3</c:f>
              <c:numCache>
                <c:formatCode>0%</c:formatCode>
                <c:ptCount val="2"/>
                <c:pt idx="0">
                  <c:v>0.1408</c:v>
                </c:pt>
                <c:pt idx="1">
                  <c:v>0.3655</c:v>
                </c:pt>
              </c:numCache>
            </c:numRef>
          </c:val>
          <c:extLst xmlns:c16r2="http://schemas.microsoft.com/office/drawing/2015/06/chart">
            <c:ext xmlns:c16="http://schemas.microsoft.com/office/drawing/2014/chart" uri="{C3380CC4-5D6E-409C-BE32-E72D297353CC}">
              <c16:uniqueId val="{00000004-5E99-4F40-B154-97DB462DA053}"/>
            </c:ext>
          </c:extLst>
        </c:ser>
        <c:dLbls>
          <c:dLblPos val="ctr"/>
          <c:showLegendKey val="0"/>
          <c:showVal val="1"/>
          <c:showCatName val="0"/>
          <c:showSerName val="0"/>
          <c:showPercent val="0"/>
          <c:showBubbleSize val="0"/>
        </c:dLbls>
        <c:gapWidth val="150"/>
        <c:overlap val="100"/>
        <c:axId val="2145699448"/>
        <c:axId val="2145695752"/>
      </c:barChart>
      <c:catAx>
        <c:axId val="2145699448"/>
        <c:scaling>
          <c:orientation val="minMax"/>
        </c:scaling>
        <c:delete val="0"/>
        <c:axPos val="l"/>
        <c:numFmt formatCode="General" sourceLinked="1"/>
        <c:majorTickMark val="none"/>
        <c:minorTickMark val="none"/>
        <c:tickLblPos val="nextTo"/>
        <c:spPr>
          <a:noFill/>
          <a:ln w="9525" cap="flat" cmpd="sng" algn="ctr">
            <a:solidFill>
              <a:schemeClr val="bg2">
                <a:lumMod val="2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pPr>
            <a:endParaRPr lang="en-US"/>
          </a:p>
        </c:txPr>
        <c:crossAx val="2145695752"/>
        <c:crosses val="autoZero"/>
        <c:auto val="1"/>
        <c:lblAlgn val="ctr"/>
        <c:lblOffset val="100"/>
        <c:noMultiLvlLbl val="0"/>
      </c:catAx>
      <c:valAx>
        <c:axId val="2145695752"/>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2145699448"/>
        <c:crosses val="autoZero"/>
        <c:crossBetween val="between"/>
        <c:majorUnit val="0.25"/>
      </c:valAx>
      <c:spPr>
        <a:noFill/>
        <a:ln>
          <a:noFill/>
        </a:ln>
        <a:effectLst/>
      </c:spPr>
    </c:plotArea>
    <c:legend>
      <c:legendPos val="b"/>
      <c:layout>
        <c:manualLayout>
          <c:xMode val="edge"/>
          <c:yMode val="edge"/>
          <c:x val="0.159868865868603"/>
          <c:y val="0.889751048024196"/>
          <c:w val="0.673074623002578"/>
          <c:h val="0.0755854783518419"/>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b="1">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pPr>
      <a:endParaRPr lang="en-US"/>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0.80944</cdr:x>
      <cdr:y>0.51863</cdr:y>
    </cdr:from>
    <cdr:to>
      <cdr:x>0.9834</cdr:x>
      <cdr:y>0.77878</cdr:y>
    </cdr:to>
    <cdr:sp macro="" textlink="">
      <cdr:nvSpPr>
        <cdr:cNvPr id="2" name="Rectangle 1"/>
        <cdr:cNvSpPr/>
      </cdr:nvSpPr>
      <cdr:spPr>
        <a:xfrm xmlns:a="http://schemas.openxmlformats.org/drawingml/2006/main">
          <a:off x="8581368" y="1900139"/>
          <a:ext cx="1844299" cy="953145"/>
        </a:xfrm>
        <a:prstGeom xmlns:a="http://schemas.openxmlformats.org/drawingml/2006/main" prst="rect">
          <a:avLst/>
        </a:prstGeom>
        <a:noFill xmlns:a="http://schemas.openxmlformats.org/drawingml/2006/main"/>
        <a:ln xmlns:a="http://schemas.openxmlformats.org/drawingml/2006/main" w="22225">
          <a:solidFill>
            <a:srgbClr val="FF7F00"/>
          </a:solidFill>
          <a:prstDash val="sysDash"/>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5662AD0-0089-448C-8646-4936C53E81FF}" type="datetimeFigureOut">
              <a:rPr lang="en-US" smtClean="0"/>
              <a:t>3/4/20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C35B9CF-2EAB-4FC2-98B6-0F8C83802649}" type="slidenum">
              <a:rPr lang="en-US" smtClean="0"/>
              <a:t>‹#›</a:t>
            </a:fld>
            <a:endParaRPr lang="en-US"/>
          </a:p>
        </p:txBody>
      </p:sp>
    </p:spTree>
    <p:extLst>
      <p:ext uri="{BB962C8B-B14F-4D97-AF65-F5344CB8AC3E}">
        <p14:creationId xmlns:p14="http://schemas.microsoft.com/office/powerpoint/2010/main" val="20671717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A9D02F-E466-47B2-9FBF-F851CFB7BC29}" type="datetimeFigureOut">
              <a:rPr lang="en-US" smtClean="0"/>
              <a:t>3/4/20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59FC6D-4F0B-4E2C-89C2-3A4905013423}" type="slidenum">
              <a:rPr lang="en-US" smtClean="0"/>
              <a:t>‹#›</a:t>
            </a:fld>
            <a:endParaRPr lang="en-US"/>
          </a:p>
        </p:txBody>
      </p:sp>
    </p:spTree>
    <p:extLst>
      <p:ext uri="{BB962C8B-B14F-4D97-AF65-F5344CB8AC3E}">
        <p14:creationId xmlns:p14="http://schemas.microsoft.com/office/powerpoint/2010/main" val="28462196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 Id="rId3" Type="http://schemas.openxmlformats.org/officeDocument/2006/relationships/hyperlink" Target="https://www.gov.ca.gov/2019/08/30/governor-gavin-newsom-announces-members-of-the-future-of-work-commission/"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Starting Slide</a:t>
            </a:r>
          </a:p>
        </p:txBody>
      </p:sp>
      <p:sp>
        <p:nvSpPr>
          <p:cNvPr id="4" name="Slide Number Placeholder 3"/>
          <p:cNvSpPr>
            <a:spLocks noGrp="1"/>
          </p:cNvSpPr>
          <p:nvPr>
            <p:ph type="sldNum" sz="quarter" idx="5"/>
          </p:nvPr>
        </p:nvSpPr>
        <p:spPr/>
        <p:txBody>
          <a:bodyPr/>
          <a:lstStyle/>
          <a:p>
            <a:fld id="{AB6F0C01-03C5-804F-A2AD-C9AEBDB0EDB7}" type="slidenum">
              <a:rPr lang="en-US" smtClean="0"/>
              <a:t>5</a:t>
            </a:fld>
            <a:endParaRPr lang="en-US"/>
          </a:p>
        </p:txBody>
      </p:sp>
    </p:spTree>
    <p:extLst>
      <p:ext uri="{BB962C8B-B14F-4D97-AF65-F5344CB8AC3E}">
        <p14:creationId xmlns:p14="http://schemas.microsoft.com/office/powerpoint/2010/main" val="34393974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On International Workers’ Day, Governor Newsom signed an executive order establishing the Future of Work Commission.</a:t>
            </a:r>
          </a:p>
          <a:p>
            <a:r>
              <a:rPr lang="en-US" sz="1200" kern="1200" dirty="0">
                <a:solidFill>
                  <a:schemeClr val="tx1"/>
                </a:solidFill>
                <a:effectLst/>
                <a:latin typeface="+mn-lt"/>
                <a:ea typeface="+mn-ea"/>
                <a:cs typeface="+mn-cs"/>
              </a:rPr>
              <a:t>Governor Newsom </a:t>
            </a:r>
            <a:r>
              <a:rPr lang="en-US" sz="1200" kern="1200" dirty="0">
                <a:solidFill>
                  <a:schemeClr val="tx1"/>
                </a:solidFill>
                <a:effectLst/>
                <a:latin typeface="+mn-lt"/>
                <a:ea typeface="+mn-ea"/>
                <a:cs typeface="+mn-cs"/>
                <a:hlinkClick r:id="rId3"/>
              </a:rPr>
              <a:t>announced the leaders</a:t>
            </a:r>
            <a:r>
              <a:rPr lang="en-US" sz="1200" kern="1200" dirty="0">
                <a:solidFill>
                  <a:schemeClr val="tx1"/>
                </a:solidFill>
                <a:effectLst/>
                <a:latin typeface="+mn-lt"/>
                <a:ea typeface="+mn-ea"/>
                <a:cs typeface="+mn-cs"/>
              </a:rPr>
              <a:t> from technology, labor, business, education, venture capital, and other sectors across the state who have made  a substantial commitment to serve on the engaged and action-oriented Commission. A number of you in this room are Future of Work Commissioners. </a:t>
            </a:r>
            <a:endParaRPr lang="en-US" dirty="0"/>
          </a:p>
        </p:txBody>
      </p:sp>
      <p:sp>
        <p:nvSpPr>
          <p:cNvPr id="4" name="Slide Number Placeholder 3"/>
          <p:cNvSpPr>
            <a:spLocks noGrp="1"/>
          </p:cNvSpPr>
          <p:nvPr>
            <p:ph type="sldNum" sz="quarter" idx="5"/>
          </p:nvPr>
        </p:nvSpPr>
        <p:spPr/>
        <p:txBody>
          <a:bodyPr/>
          <a:lstStyle/>
          <a:p>
            <a:fld id="{AB6F0C01-03C5-804F-A2AD-C9AEBDB0EDB7}" type="slidenum">
              <a:rPr lang="en-US" smtClean="0"/>
              <a:t>6</a:t>
            </a:fld>
            <a:endParaRPr lang="en-US"/>
          </a:p>
        </p:txBody>
      </p:sp>
    </p:spTree>
    <p:extLst>
      <p:ext uri="{BB962C8B-B14F-4D97-AF65-F5344CB8AC3E}">
        <p14:creationId xmlns:p14="http://schemas.microsoft.com/office/powerpoint/2010/main" val="23771387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More than 1 in 3 workers in California make less than $15 per hour.</a:t>
            </a:r>
          </a:p>
          <a:p>
            <a:pPr marL="171450" indent="-171450">
              <a:buFontTx/>
              <a:buChar char="-"/>
            </a:pPr>
            <a:r>
              <a:rPr lang="en-US" dirty="0"/>
              <a:t>These figures vary across place, race, and gender. </a:t>
            </a:r>
          </a:p>
          <a:p>
            <a:pPr marL="171450" indent="-171450">
              <a:buFontTx/>
              <a:buChar char="-"/>
            </a:pPr>
            <a:r>
              <a:rPr lang="en-US" baseline="0" dirty="0"/>
              <a:t>Half of all Latino workers In California make less than $15/hour—including a majority of Latino workers in LA and Fresno.</a:t>
            </a:r>
            <a:endParaRPr lang="en-US" dirty="0"/>
          </a:p>
        </p:txBody>
      </p:sp>
      <p:sp>
        <p:nvSpPr>
          <p:cNvPr id="4" name="Slide Number Placeholder 3"/>
          <p:cNvSpPr>
            <a:spLocks noGrp="1"/>
          </p:cNvSpPr>
          <p:nvPr>
            <p:ph type="sldNum" sz="quarter" idx="5"/>
          </p:nvPr>
        </p:nvSpPr>
        <p:spPr/>
        <p:txBody>
          <a:bodyPr/>
          <a:lstStyle/>
          <a:p>
            <a:fld id="{62FCD1CA-3B47-2C4D-BCA2-4580C7740117}" type="slidenum">
              <a:rPr lang="en-US" smtClean="0"/>
              <a:t>7</a:t>
            </a:fld>
            <a:endParaRPr lang="en-US"/>
          </a:p>
        </p:txBody>
      </p:sp>
    </p:spTree>
    <p:extLst>
      <p:ext uri="{BB962C8B-B14F-4D97-AF65-F5344CB8AC3E}">
        <p14:creationId xmlns:p14="http://schemas.microsoft.com/office/powerpoint/2010/main" val="42113710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While the sub-$15 workforce generally has lower education levels than the total workforce, low-wage workers have higher levels of education than is commonly believe. </a:t>
            </a:r>
          </a:p>
          <a:p>
            <a:pPr marL="171450" indent="-171450">
              <a:buFontTx/>
              <a:buChar char="-"/>
            </a:pPr>
            <a:r>
              <a:rPr lang="en-US" baseline="0" dirty="0"/>
              <a:t>1 of 5 five low-wage workers in California have a college degree—more evidence that skills/education alone is not sufficient to improve outcomes for low-wage workers. </a:t>
            </a:r>
          </a:p>
        </p:txBody>
      </p:sp>
      <p:sp>
        <p:nvSpPr>
          <p:cNvPr id="4" name="Slide Number Placeholder 3"/>
          <p:cNvSpPr>
            <a:spLocks noGrp="1"/>
          </p:cNvSpPr>
          <p:nvPr>
            <p:ph type="sldNum" sz="quarter" idx="5"/>
          </p:nvPr>
        </p:nvSpPr>
        <p:spPr/>
        <p:txBody>
          <a:bodyPr/>
          <a:lstStyle/>
          <a:p>
            <a:fld id="{62FCD1CA-3B47-2C4D-BCA2-4580C7740117}" type="slidenum">
              <a:rPr lang="en-US" smtClean="0"/>
              <a:t>8</a:t>
            </a:fld>
            <a:endParaRPr lang="en-US"/>
          </a:p>
        </p:txBody>
      </p:sp>
    </p:spTree>
    <p:extLst>
      <p:ext uri="{BB962C8B-B14F-4D97-AF65-F5344CB8AC3E}">
        <p14:creationId xmlns:p14="http://schemas.microsoft.com/office/powerpoint/2010/main" val="308089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The Commission</a:t>
            </a:r>
            <a:r>
              <a:rPr lang="en-US" baseline="0" dirty="0"/>
              <a:t> will begin with a 2-day convening in September to provide an overview and background of the substance and topics of the following convenings.</a:t>
            </a:r>
          </a:p>
          <a:p>
            <a:pPr marL="171450" indent="-171450">
              <a:buFontTx/>
              <a:buChar char="-"/>
            </a:pPr>
            <a:r>
              <a:rPr lang="en-US" baseline="0" dirty="0"/>
              <a:t>The subsequent convenings are each planned as single-day convenings that will each delve deeper into specific, substantive topics.</a:t>
            </a:r>
          </a:p>
        </p:txBody>
      </p:sp>
      <p:sp>
        <p:nvSpPr>
          <p:cNvPr id="4" name="Slide Number Placeholder 3"/>
          <p:cNvSpPr>
            <a:spLocks noGrp="1"/>
          </p:cNvSpPr>
          <p:nvPr>
            <p:ph type="sldNum" sz="quarter" idx="10"/>
          </p:nvPr>
        </p:nvSpPr>
        <p:spPr/>
        <p:txBody>
          <a:bodyPr/>
          <a:lstStyle/>
          <a:p>
            <a:fld id="{62FCD1CA-3B47-2C4D-BCA2-4580C7740117}" type="slidenum">
              <a:rPr lang="en-US" smtClean="0"/>
              <a:t>9</a:t>
            </a:fld>
            <a:endParaRPr lang="en-US"/>
          </a:p>
        </p:txBody>
      </p:sp>
    </p:spTree>
    <p:extLst>
      <p:ext uri="{BB962C8B-B14F-4D97-AF65-F5344CB8AC3E}">
        <p14:creationId xmlns:p14="http://schemas.microsoft.com/office/powerpoint/2010/main" val="18228141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096000" y="2417053"/>
            <a:ext cx="5495926" cy="1828800"/>
          </a:xfrm>
        </p:spPr>
        <p:txBody>
          <a:bodyPr anchor="b">
            <a:noAutofit/>
          </a:bodyPr>
          <a:lstStyle>
            <a:lvl1pPr algn="l">
              <a:defRPr sz="4800"/>
            </a:lvl1pPr>
          </a:lstStyle>
          <a:p>
            <a:r>
              <a:rPr lang="en-US" dirty="0"/>
              <a:t>Title is Rockwell 48 </a:t>
            </a:r>
            <a:r>
              <a:rPr lang="en-US" dirty="0" err="1"/>
              <a:t>pt</a:t>
            </a:r>
            <a:endParaRPr lang="en-US" dirty="0"/>
          </a:p>
        </p:txBody>
      </p:sp>
      <p:sp>
        <p:nvSpPr>
          <p:cNvPr id="3" name="Subtitle 2"/>
          <p:cNvSpPr>
            <a:spLocks noGrp="1"/>
          </p:cNvSpPr>
          <p:nvPr>
            <p:ph type="subTitle" idx="1" hasCustomPrompt="1"/>
          </p:nvPr>
        </p:nvSpPr>
        <p:spPr>
          <a:xfrm>
            <a:off x="6096000" y="4845636"/>
            <a:ext cx="5495926" cy="438150"/>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is in Arial Bold 24 </a:t>
            </a:r>
            <a:r>
              <a:rPr lang="en-US" dirty="0" err="1"/>
              <a:t>pt</a:t>
            </a:r>
            <a:endParaRPr lang="en-US" dirty="0"/>
          </a:p>
        </p:txBody>
      </p:sp>
      <p:sp>
        <p:nvSpPr>
          <p:cNvPr id="6" name="Slide Number Placeholder 5"/>
          <p:cNvSpPr>
            <a:spLocks noGrp="1"/>
          </p:cNvSpPr>
          <p:nvPr>
            <p:ph type="sldNum" sz="quarter" idx="12"/>
          </p:nvPr>
        </p:nvSpPr>
        <p:spPr/>
        <p:txBody>
          <a:bodyPr/>
          <a:lstStyle/>
          <a:p>
            <a:fld id="{89A07FDE-CF23-4DF4-993F-F0A8407421BC}" type="slidenum">
              <a:rPr lang="en-US" smtClean="0"/>
              <a:t>‹#›</a:t>
            </a:fld>
            <a:endParaRPr lang="en-US" dirty="0"/>
          </a:p>
        </p:txBody>
      </p:sp>
      <p:sp>
        <p:nvSpPr>
          <p:cNvPr id="5" name="Text Placeholder 4"/>
          <p:cNvSpPr>
            <a:spLocks noGrp="1"/>
          </p:cNvSpPr>
          <p:nvPr>
            <p:ph type="body" sz="quarter" idx="13" hasCustomPrompt="1"/>
          </p:nvPr>
        </p:nvSpPr>
        <p:spPr>
          <a:xfrm>
            <a:off x="6096000" y="5370804"/>
            <a:ext cx="5495926" cy="449263"/>
          </a:xfrm>
        </p:spPr>
        <p:txBody>
          <a:bodyPr/>
          <a:lstStyle>
            <a:lvl1pPr marL="0" indent="0">
              <a:buNone/>
              <a:defRPr sz="2200" b="0" baseline="0"/>
            </a:lvl1pPr>
          </a:lstStyle>
          <a:p>
            <a:pPr lvl="0"/>
            <a:r>
              <a:rPr lang="en-US" dirty="0"/>
              <a:t>Second subtitle in Arial 22 </a:t>
            </a:r>
            <a:r>
              <a:rPr lang="en-US" dirty="0" err="1"/>
              <a:t>pt</a:t>
            </a:r>
            <a:endParaRPr lang="en-US" dirty="0"/>
          </a:p>
        </p:txBody>
      </p:sp>
    </p:spTree>
    <p:extLst>
      <p:ext uri="{BB962C8B-B14F-4D97-AF65-F5344CB8AC3E}">
        <p14:creationId xmlns:p14="http://schemas.microsoft.com/office/powerpoint/2010/main" val="16638115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28700" y="365125"/>
            <a:ext cx="10325100" cy="1325563"/>
          </a:xfrm>
        </p:spPr>
        <p:txBody>
          <a:bodyPr/>
          <a:lstStyle>
            <a:lvl1pPr>
              <a:defRPr/>
            </a:lvl1pPr>
          </a:lstStyle>
          <a:p>
            <a:r>
              <a:rPr lang="en-US" dirty="0"/>
              <a:t>Title of the slide</a:t>
            </a:r>
          </a:p>
        </p:txBody>
      </p:sp>
      <p:sp>
        <p:nvSpPr>
          <p:cNvPr id="3" name="Content Placeholder 2"/>
          <p:cNvSpPr>
            <a:spLocks noGrp="1"/>
          </p:cNvSpPr>
          <p:nvPr>
            <p:ph idx="1" hasCustomPrompt="1"/>
          </p:nvPr>
        </p:nvSpPr>
        <p:spPr>
          <a:xfrm>
            <a:off x="1028700" y="1825625"/>
            <a:ext cx="10325100" cy="4351338"/>
          </a:xfrm>
        </p:spPr>
        <p:txBody>
          <a:bodyPr/>
          <a:lstStyle>
            <a:lvl1pPr>
              <a:defRPr baseline="0"/>
            </a:lvl1pPr>
          </a:lstStyle>
          <a:p>
            <a:pPr lvl="0"/>
            <a:r>
              <a:rPr lang="en-US" dirty="0"/>
              <a:t>Text goes here and here and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1028700" y="6356350"/>
            <a:ext cx="2552700" cy="365125"/>
          </a:xfrm>
        </p:spPr>
        <p:txBody>
          <a:bodyPr/>
          <a:lstStyle/>
          <a:p>
            <a:fld id="{6F6D4709-116E-4040-8A22-7290A0EF90CB}" type="datetime1">
              <a:rPr lang="en-US" smtClean="0"/>
              <a:t>3/4/20</a:t>
            </a:fld>
            <a:endParaRPr lang="en-US" dirty="0"/>
          </a:p>
        </p:txBody>
      </p:sp>
    </p:spTree>
    <p:extLst>
      <p:ext uri="{BB962C8B-B14F-4D97-AF65-F5344CB8AC3E}">
        <p14:creationId xmlns:p14="http://schemas.microsoft.com/office/powerpoint/2010/main" val="42530475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80088" y="6424611"/>
            <a:ext cx="6211911" cy="433389"/>
          </a:xfrm>
          <a:prstGeom prst="rect">
            <a:avLst/>
          </a:prstGeom>
        </p:spPr>
      </p:pic>
      <p:sp>
        <p:nvSpPr>
          <p:cNvPr id="2" name="Title 1"/>
          <p:cNvSpPr>
            <a:spLocks noGrp="1"/>
          </p:cNvSpPr>
          <p:nvPr>
            <p:ph type="title" hasCustomPrompt="1"/>
          </p:nvPr>
        </p:nvSpPr>
        <p:spPr/>
        <p:txBody>
          <a:bodyPr/>
          <a:lstStyle>
            <a:lvl1pPr>
              <a:defRPr/>
            </a:lvl1pPr>
          </a:lstStyle>
          <a:p>
            <a:r>
              <a:rPr lang="en-US" dirty="0"/>
              <a:t>Title of the slide goes here</a:t>
            </a:r>
          </a:p>
        </p:txBody>
      </p:sp>
      <p:sp>
        <p:nvSpPr>
          <p:cNvPr id="3" name="Content Placeholder 2"/>
          <p:cNvSpPr>
            <a:spLocks noGrp="1"/>
          </p:cNvSpPr>
          <p:nvPr>
            <p:ph idx="1" hasCustomPrompt="1"/>
          </p:nvPr>
        </p:nvSpPr>
        <p:spPr/>
        <p:txBody>
          <a:bodyPr/>
          <a:lstStyle>
            <a:lvl1pPr>
              <a:defRPr baseline="0"/>
            </a:lvl1pPr>
            <a:lvl2pPr>
              <a:defRPr/>
            </a:lvl2pPr>
            <a:lvl3pPr>
              <a:defRPr/>
            </a:lvl3pPr>
            <a:lvl4pPr>
              <a:defRPr/>
            </a:lvl4pPr>
            <a:lvl5pPr>
              <a:defRPr baseline="0"/>
            </a:lvl5pPr>
          </a:lstStyle>
          <a:p>
            <a:pPr lvl="0"/>
            <a:r>
              <a:rPr lang="en-US" dirty="0"/>
              <a:t>Top level bullet point</a:t>
            </a:r>
          </a:p>
          <a:p>
            <a:pPr lvl="1"/>
            <a:r>
              <a:rPr lang="en-US" dirty="0"/>
              <a:t>Second level bullet point</a:t>
            </a:r>
          </a:p>
          <a:p>
            <a:pPr lvl="2"/>
            <a:r>
              <a:rPr lang="en-US" dirty="0"/>
              <a:t>Third level bullet point</a:t>
            </a:r>
          </a:p>
          <a:p>
            <a:pPr lvl="3"/>
            <a:r>
              <a:rPr lang="en-US" dirty="0"/>
              <a:t>Fourth level bullet point</a:t>
            </a:r>
          </a:p>
          <a:p>
            <a:pPr lvl="4"/>
            <a:r>
              <a:rPr lang="en-US" dirty="0"/>
              <a:t>Fifth level bullet point</a:t>
            </a:r>
          </a:p>
          <a:p>
            <a:pPr lvl="4"/>
            <a:endParaRPr lang="en-US" dirty="0"/>
          </a:p>
          <a:p>
            <a:pPr lvl="0"/>
            <a:r>
              <a:rPr lang="en-US" dirty="0"/>
              <a:t>You’ll notice an optional slide # in the bottom right corner. It goes in the blue box.</a:t>
            </a:r>
          </a:p>
        </p:txBody>
      </p:sp>
      <p:sp>
        <p:nvSpPr>
          <p:cNvPr id="4" name="Date Placeholder 3"/>
          <p:cNvSpPr>
            <a:spLocks noGrp="1"/>
          </p:cNvSpPr>
          <p:nvPr>
            <p:ph type="dt" sz="half" idx="10"/>
          </p:nvPr>
        </p:nvSpPr>
        <p:spPr/>
        <p:txBody>
          <a:bodyPr/>
          <a:lstStyle/>
          <a:p>
            <a:fld id="{FDF249CD-ADB3-4250-A7B0-4F72265F4296}" type="datetime1">
              <a:rPr lang="en-US" smtClean="0"/>
              <a:t>3/4/20</a:t>
            </a:fld>
            <a:endParaRPr lang="en-US" dirty="0"/>
          </a:p>
        </p:txBody>
      </p:sp>
      <p:sp>
        <p:nvSpPr>
          <p:cNvPr id="6" name="Slide Number Placeholder 5"/>
          <p:cNvSpPr>
            <a:spLocks noGrp="1"/>
          </p:cNvSpPr>
          <p:nvPr>
            <p:ph type="sldNum" sz="quarter" idx="12"/>
          </p:nvPr>
        </p:nvSpPr>
        <p:spPr>
          <a:xfrm>
            <a:off x="11696698" y="6424611"/>
            <a:ext cx="495300" cy="365125"/>
          </a:xfrm>
        </p:spPr>
        <p:txBody>
          <a:bodyPr/>
          <a:lstStyle>
            <a:lvl1pPr>
              <a:defRPr>
                <a:solidFill>
                  <a:schemeClr val="bg1"/>
                </a:solidFill>
              </a:defRPr>
            </a:lvl1pPr>
          </a:lstStyle>
          <a:p>
            <a:fld id="{89A07FDE-CF23-4DF4-993F-F0A8407421BC}" type="slidenum">
              <a:rPr lang="en-US" smtClean="0"/>
              <a:pPr/>
              <a:t>‹#›</a:t>
            </a:fld>
            <a:endParaRPr lang="en-US" dirty="0"/>
          </a:p>
        </p:txBody>
      </p:sp>
    </p:spTree>
    <p:extLst>
      <p:ext uri="{BB962C8B-B14F-4D97-AF65-F5344CB8AC3E}">
        <p14:creationId xmlns:p14="http://schemas.microsoft.com/office/powerpoint/2010/main" val="1757448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47750" y="1709738"/>
            <a:ext cx="10299700" cy="2852737"/>
          </a:xfrm>
        </p:spPr>
        <p:txBody>
          <a:bodyPr anchor="b"/>
          <a:lstStyle>
            <a:lvl1pPr>
              <a:defRPr sz="6000"/>
            </a:lvl1pPr>
          </a:lstStyle>
          <a:p>
            <a:r>
              <a:rPr lang="en-US" dirty="0"/>
              <a:t>Section header </a:t>
            </a:r>
            <a:br>
              <a:rPr lang="en-US" dirty="0"/>
            </a:br>
            <a:r>
              <a:rPr lang="en-US" dirty="0" err="1"/>
              <a:t>Rockewell</a:t>
            </a:r>
            <a:r>
              <a:rPr lang="en-US" dirty="0"/>
              <a:t> 60 </a:t>
            </a:r>
            <a:r>
              <a:rPr lang="en-US" dirty="0" err="1"/>
              <a:t>pt</a:t>
            </a:r>
            <a:r>
              <a:rPr lang="en-US" dirty="0"/>
              <a:t/>
            </a:r>
            <a:br>
              <a:rPr lang="en-US" dirty="0"/>
            </a:br>
            <a:r>
              <a:rPr lang="en-US" dirty="0"/>
              <a:t>goes here and here</a:t>
            </a:r>
          </a:p>
        </p:txBody>
      </p:sp>
      <p:sp>
        <p:nvSpPr>
          <p:cNvPr id="3" name="Text Placeholder 2"/>
          <p:cNvSpPr>
            <a:spLocks noGrp="1"/>
          </p:cNvSpPr>
          <p:nvPr>
            <p:ph type="body" idx="1" hasCustomPrompt="1"/>
          </p:nvPr>
        </p:nvSpPr>
        <p:spPr>
          <a:xfrm>
            <a:off x="1047750" y="4589463"/>
            <a:ext cx="10299700" cy="1500187"/>
          </a:xfrm>
        </p:spPr>
        <p:txBody>
          <a:bodyPr/>
          <a:lstStyle>
            <a:lvl1pPr marL="0" indent="0">
              <a:buNone/>
              <a:defRPr sz="2400" baseline="0">
                <a:solidFill>
                  <a:schemeClr val="tx1">
                    <a:tint val="75000"/>
                  </a:schemeClr>
                </a:solidFill>
              </a:defRPr>
            </a:lvl1pPr>
            <a:lvl2pPr marL="457200" indent="0" algn="l">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err="1"/>
              <a:t>Subhed</a:t>
            </a:r>
            <a:r>
              <a:rPr lang="en-US" dirty="0"/>
              <a:t> goes here and here</a:t>
            </a:r>
          </a:p>
        </p:txBody>
      </p:sp>
      <p:sp>
        <p:nvSpPr>
          <p:cNvPr id="4" name="Date Placeholder 3"/>
          <p:cNvSpPr>
            <a:spLocks noGrp="1"/>
          </p:cNvSpPr>
          <p:nvPr>
            <p:ph type="dt" sz="half" idx="10"/>
          </p:nvPr>
        </p:nvSpPr>
        <p:spPr>
          <a:xfrm>
            <a:off x="1047750" y="6356350"/>
            <a:ext cx="2533650" cy="365125"/>
          </a:xfrm>
        </p:spPr>
        <p:txBody>
          <a:bodyPr/>
          <a:lstStyle/>
          <a:p>
            <a:fld id="{2AC8CB3B-4D89-4B51-B87A-4992886E3C28}" type="datetime1">
              <a:rPr lang="en-US" smtClean="0"/>
              <a:t>3/4/20</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A07FDE-CF23-4DF4-993F-F0A8407421BC}" type="slidenum">
              <a:rPr lang="en-US" smtClean="0"/>
              <a:t>‹#›</a:t>
            </a:fld>
            <a:endParaRPr lang="en-US"/>
          </a:p>
        </p:txBody>
      </p:sp>
    </p:spTree>
    <p:extLst>
      <p:ext uri="{BB962C8B-B14F-4D97-AF65-F5344CB8AC3E}">
        <p14:creationId xmlns:p14="http://schemas.microsoft.com/office/powerpoint/2010/main" val="31367228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cSld name="1_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8D38747-4367-4BD2-8D51-C97E202738E2}" type="datetime1">
              <a:rPr lang="en-US" smtClean="0"/>
              <a:t>3/4/20</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3A98EE3D-8CD1-4C3F-BD1C-C98C9596463C}" type="slidenum">
              <a:rPr lang="en-US" smtClean="0"/>
              <a:pPr/>
              <a:t>‹#›</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5462566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8812DA-F765-4142-A6A3-A8ED7235E082}" type="datetime1">
              <a:rPr lang="en-US" smtClean="0"/>
              <a:t>3/4/20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95909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73ED0CC-082F-4160-86E5-0D6041F12778}" type="datetime1">
              <a:rPr lang="en-US" smtClean="0"/>
              <a:t>3/4/20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863226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F512AA2D-12A3-4F9D-87DC-51338E264FCA}" type="datetime1">
              <a:rPr lang="en-US" smtClean="0"/>
              <a:t>3/4/20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89A07FDE-CF23-4DF4-993F-F0A8407421BC}" type="slidenum">
              <a:rPr lang="en-US" smtClean="0"/>
              <a:pPr/>
              <a:t>‹#›</a:t>
            </a:fld>
            <a:endParaRPr lang="en-US" dirty="0"/>
          </a:p>
        </p:txBody>
      </p:sp>
    </p:spTree>
    <p:extLst>
      <p:ext uri="{BB962C8B-B14F-4D97-AF65-F5344CB8AC3E}">
        <p14:creationId xmlns:p14="http://schemas.microsoft.com/office/powerpoint/2010/main" val="3699678137"/>
      </p:ext>
    </p:extLst>
  </p:cSld>
  <p:clrMap bg1="lt1" tx1="dk1" bg2="lt2" tx2="dk2" accent1="accent1" accent2="accent2" accent3="accent3" accent4="accent4" accent5="accent5" accent6="accent6" hlink="hlink" folHlink="folHlink"/>
  <p:sldLayoutIdLst>
    <p:sldLayoutId id="2147483649" r:id="rId1"/>
    <p:sldLayoutId id="2147483652" r:id="rId2"/>
    <p:sldLayoutId id="2147483650" r:id="rId3"/>
    <p:sldLayoutId id="2147483651" r:id="rId4"/>
    <p:sldLayoutId id="2147483653" r:id="rId5"/>
    <p:sldLayoutId id="2147483654" r:id="rId6"/>
    <p:sldLayoutId id="2147483655" r:id="rId7"/>
  </p:sldLayoutIdLst>
  <p:hf hdr="0" ftr="0" dt="0"/>
  <p:txStyles>
    <p:titleStyle>
      <a:lvl1pPr algn="l" defTabSz="914400" rtl="0" eaLnBrk="1" latinLnBrk="0" hangingPunct="1">
        <a:lnSpc>
          <a:spcPct val="90000"/>
        </a:lnSpc>
        <a:spcBef>
          <a:spcPct val="0"/>
        </a:spcBef>
        <a:buNone/>
        <a:defRPr sz="4800" kern="1200">
          <a:solidFill>
            <a:schemeClr val="tx1"/>
          </a:solidFill>
          <a:latin typeface="Rockwell" panose="020606030202050204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9.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1" Type="http://schemas.openxmlformats.org/officeDocument/2006/relationships/slideLayout" Target="../slideLayouts/slideLayout3.xml"/><Relationship Id="rId2" Type="http://schemas.openxmlformats.org/officeDocument/2006/relationships/image" Target="../media/image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tif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hyperlink" Target="https://youtu.be/DUkzWQShgHM" TargetMode="External"/><Relationship Id="rId5" Type="http://schemas.openxmlformats.org/officeDocument/2006/relationships/image" Target="../media/image7.jpeg"/><Relationship Id="rId1" Type="http://schemas.openxmlformats.org/officeDocument/2006/relationships/video" Target="NULL" TargetMode="External"/><Relationship Id="rId2" Type="http://schemas.microsoft.com/office/2007/relationships/media" Target="https://www.youtube.com/embed/DUkzWQShgHM?feature=oembed"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xml"/><Relationship Id="rId3"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5" Type="http://schemas.openxmlformats.org/officeDocument/2006/relationships/image" Target="../media/image11.jpeg"/><Relationship Id="rId6" Type="http://schemas.openxmlformats.org/officeDocument/2006/relationships/image" Target="../media/image12.jpeg"/><Relationship Id="rId7" Type="http://schemas.openxmlformats.org/officeDocument/2006/relationships/image" Target="../media/image13.png"/><Relationship Id="rId8" Type="http://schemas.openxmlformats.org/officeDocument/2006/relationships/image" Target="../media/image14.jpeg"/><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chart" Target="../charts/chart1.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4" Type="http://schemas.microsoft.com/office/2007/relationships/hdphoto" Target="../media/hdphoto1.wdp"/><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89A07FDE-CF23-4DF4-993F-F0A8407421BC}" type="slidenum">
              <a:rPr lang="en-US" smtClean="0"/>
              <a:t>1</a:t>
            </a:fld>
            <a:endParaRPr lang="en-US" dirty="0"/>
          </a:p>
        </p:txBody>
      </p:sp>
      <p:sp>
        <p:nvSpPr>
          <p:cNvPr id="3" name="Title 2"/>
          <p:cNvSpPr>
            <a:spLocks noGrp="1"/>
          </p:cNvSpPr>
          <p:nvPr>
            <p:ph type="ctrTitle"/>
          </p:nvPr>
        </p:nvSpPr>
        <p:spPr>
          <a:xfrm>
            <a:off x="4581525" y="2038286"/>
            <a:ext cx="6381749" cy="2276539"/>
          </a:xfrm>
        </p:spPr>
        <p:txBody>
          <a:bodyPr anchor="t" anchorCtr="0"/>
          <a:lstStyle/>
          <a:p>
            <a:r>
              <a:rPr lang="en-US" sz="5400" b="1" i="1" dirty="0"/>
              <a:t>The Future of Work in California,</a:t>
            </a:r>
            <a:br>
              <a:rPr lang="en-US" sz="5400" b="1" i="1" dirty="0"/>
            </a:br>
            <a:r>
              <a:rPr lang="en-US" sz="4000" b="1" dirty="0"/>
              <a:t>A Fire-Side Chat </a:t>
            </a:r>
            <a:endParaRPr lang="en-US" sz="5400" b="1" i="1" dirty="0"/>
          </a:p>
        </p:txBody>
      </p:sp>
      <p:sp>
        <p:nvSpPr>
          <p:cNvPr id="9" name="Text Placeholder 3"/>
          <p:cNvSpPr txBox="1">
            <a:spLocks/>
          </p:cNvSpPr>
          <p:nvPr/>
        </p:nvSpPr>
        <p:spPr>
          <a:xfrm>
            <a:off x="4581525" y="4701065"/>
            <a:ext cx="5400675" cy="100986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200" b="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dirty="0"/>
              <a:t>Moderated by Dr. Erik Rolland,</a:t>
            </a:r>
          </a:p>
          <a:p>
            <a:pPr>
              <a:spcBef>
                <a:spcPts val="0"/>
              </a:spcBef>
            </a:pPr>
            <a:r>
              <a:rPr lang="en-US" dirty="0"/>
              <a:t>Dean, College of Business Administration</a:t>
            </a:r>
          </a:p>
          <a:p>
            <a:pPr>
              <a:spcBef>
                <a:spcPts val="0"/>
              </a:spcBef>
            </a:pPr>
            <a:r>
              <a:rPr lang="en-US" dirty="0"/>
              <a:t>Cal Poly Pomona University</a:t>
            </a:r>
          </a:p>
          <a:p>
            <a:endParaRPr lang="en-US" dirty="0"/>
          </a:p>
        </p:txBody>
      </p:sp>
    </p:spTree>
    <p:extLst>
      <p:ext uri="{BB962C8B-B14F-4D97-AF65-F5344CB8AC3E}">
        <p14:creationId xmlns:p14="http://schemas.microsoft.com/office/powerpoint/2010/main" val="35732213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ECA30DF-A5D6-4D36-BC42-40A2AFC2BBD9}"/>
              </a:ext>
            </a:extLst>
          </p:cNvPr>
          <p:cNvSpPr>
            <a:spLocks noGrp="1"/>
          </p:cNvSpPr>
          <p:nvPr>
            <p:ph type="title"/>
          </p:nvPr>
        </p:nvSpPr>
        <p:spPr/>
        <p:txBody>
          <a:bodyPr/>
          <a:lstStyle/>
          <a:p>
            <a:pPr algn="ctr"/>
            <a:r>
              <a:rPr lang="en-US" u="sng" dirty="0"/>
              <a:t>Question:</a:t>
            </a:r>
          </a:p>
        </p:txBody>
      </p:sp>
      <p:sp>
        <p:nvSpPr>
          <p:cNvPr id="3" name="Content Placeholder 2">
            <a:extLst>
              <a:ext uri="{FF2B5EF4-FFF2-40B4-BE49-F238E27FC236}">
                <a16:creationId xmlns:a16="http://schemas.microsoft.com/office/drawing/2014/main" xmlns="" id="{D37F08FA-858C-49AB-AEA6-EA7AA462D676}"/>
              </a:ext>
            </a:extLst>
          </p:cNvPr>
          <p:cNvSpPr>
            <a:spLocks noGrp="1"/>
          </p:cNvSpPr>
          <p:nvPr>
            <p:ph idx="1"/>
          </p:nvPr>
        </p:nvSpPr>
        <p:spPr>
          <a:xfrm>
            <a:off x="4229099" y="1619250"/>
            <a:ext cx="6324602" cy="3301511"/>
          </a:xfrm>
        </p:spPr>
        <p:txBody>
          <a:bodyPr>
            <a:noAutofit/>
          </a:bodyPr>
          <a:lstStyle/>
          <a:p>
            <a:pPr marL="0" indent="0">
              <a:buNone/>
            </a:pPr>
            <a:r>
              <a:rPr lang="en-US" sz="3600" i="1" dirty="0"/>
              <a:t>What does the Future of Work Commissions’ goals mean for San Gabriel Valley?  For higher education in California and San Gabriel Valley?</a:t>
            </a:r>
          </a:p>
        </p:txBody>
      </p:sp>
      <p:sp>
        <p:nvSpPr>
          <p:cNvPr id="4" name="Slide Number Placeholder 3">
            <a:extLst>
              <a:ext uri="{FF2B5EF4-FFF2-40B4-BE49-F238E27FC236}">
                <a16:creationId xmlns:a16="http://schemas.microsoft.com/office/drawing/2014/main" xmlns="" id="{AAF24395-53D3-4357-818E-BA1CCC81FD4A}"/>
              </a:ext>
            </a:extLst>
          </p:cNvPr>
          <p:cNvSpPr>
            <a:spLocks noGrp="1"/>
          </p:cNvSpPr>
          <p:nvPr>
            <p:ph type="sldNum" sz="quarter" idx="12"/>
          </p:nvPr>
        </p:nvSpPr>
        <p:spPr/>
        <p:txBody>
          <a:bodyPr/>
          <a:lstStyle/>
          <a:p>
            <a:fld id="{89A07FDE-CF23-4DF4-993F-F0A8407421BC}" type="slidenum">
              <a:rPr lang="en-US" smtClean="0"/>
              <a:pPr/>
              <a:t>10</a:t>
            </a:fld>
            <a:endParaRPr lang="en-US" dirty="0"/>
          </a:p>
        </p:txBody>
      </p:sp>
      <p:sp>
        <p:nvSpPr>
          <p:cNvPr id="8" name="TextBox 7">
            <a:extLst>
              <a:ext uri="{FF2B5EF4-FFF2-40B4-BE49-F238E27FC236}">
                <a16:creationId xmlns:a16="http://schemas.microsoft.com/office/drawing/2014/main" xmlns="" id="{DB65A52D-4A21-4DBE-860B-D559621317AD}"/>
              </a:ext>
            </a:extLst>
          </p:cNvPr>
          <p:cNvSpPr txBox="1"/>
          <p:nvPr/>
        </p:nvSpPr>
        <p:spPr>
          <a:xfrm>
            <a:off x="567413" y="4611504"/>
            <a:ext cx="2582861" cy="1569660"/>
          </a:xfrm>
          <a:prstGeom prst="rect">
            <a:avLst/>
          </a:prstGeom>
          <a:noFill/>
        </p:spPr>
        <p:txBody>
          <a:bodyPr wrap="square" rtlCol="0">
            <a:spAutoFit/>
          </a:bodyPr>
          <a:lstStyle/>
          <a:p>
            <a:r>
              <a:rPr lang="en-US" sz="2400" dirty="0"/>
              <a:t>Dr. Soraya Coley, </a:t>
            </a:r>
          </a:p>
          <a:p>
            <a:r>
              <a:rPr lang="en-US" sz="2400" dirty="0"/>
              <a:t>President,</a:t>
            </a:r>
          </a:p>
          <a:p>
            <a:r>
              <a:rPr lang="en-US" sz="2400" dirty="0"/>
              <a:t>Cal Poly Pomona University </a:t>
            </a:r>
          </a:p>
        </p:txBody>
      </p:sp>
      <p:pic>
        <p:nvPicPr>
          <p:cNvPr id="10" name="Picture 9" descr="A person smiling for the camera&#10;&#10;Description automatically generated">
            <a:extLst>
              <a:ext uri="{FF2B5EF4-FFF2-40B4-BE49-F238E27FC236}">
                <a16:creationId xmlns:a16="http://schemas.microsoft.com/office/drawing/2014/main" xmlns="" id="{EDE69769-760B-41CF-A918-D7F41AFF31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7413" y="1619249"/>
            <a:ext cx="2471062" cy="2912565"/>
          </a:xfrm>
          <a:prstGeom prst="rect">
            <a:avLst/>
          </a:prstGeom>
        </p:spPr>
      </p:pic>
    </p:spTree>
    <p:extLst>
      <p:ext uri="{BB962C8B-B14F-4D97-AF65-F5344CB8AC3E}">
        <p14:creationId xmlns:p14="http://schemas.microsoft.com/office/powerpoint/2010/main" val="267675868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ECA30DF-A5D6-4D36-BC42-40A2AFC2BBD9}"/>
              </a:ext>
            </a:extLst>
          </p:cNvPr>
          <p:cNvSpPr>
            <a:spLocks noGrp="1"/>
          </p:cNvSpPr>
          <p:nvPr>
            <p:ph type="title"/>
          </p:nvPr>
        </p:nvSpPr>
        <p:spPr/>
        <p:txBody>
          <a:bodyPr/>
          <a:lstStyle/>
          <a:p>
            <a:pPr algn="ctr"/>
            <a:r>
              <a:rPr lang="en-US" u="sng" dirty="0"/>
              <a:t>Question:</a:t>
            </a:r>
          </a:p>
        </p:txBody>
      </p:sp>
      <p:sp>
        <p:nvSpPr>
          <p:cNvPr id="3" name="Content Placeholder 2">
            <a:extLst>
              <a:ext uri="{FF2B5EF4-FFF2-40B4-BE49-F238E27FC236}">
                <a16:creationId xmlns:a16="http://schemas.microsoft.com/office/drawing/2014/main" xmlns="" id="{D37F08FA-858C-49AB-AEA6-EA7AA462D676}"/>
              </a:ext>
            </a:extLst>
          </p:cNvPr>
          <p:cNvSpPr>
            <a:spLocks noGrp="1"/>
          </p:cNvSpPr>
          <p:nvPr>
            <p:ph idx="1"/>
          </p:nvPr>
        </p:nvSpPr>
        <p:spPr>
          <a:xfrm>
            <a:off x="4286249" y="1813840"/>
            <a:ext cx="6324602" cy="2324777"/>
          </a:xfrm>
        </p:spPr>
        <p:txBody>
          <a:bodyPr>
            <a:noAutofit/>
          </a:bodyPr>
          <a:lstStyle/>
          <a:p>
            <a:pPr marL="0" indent="0">
              <a:buNone/>
            </a:pPr>
            <a:r>
              <a:rPr lang="en-US" sz="3600" i="1" dirty="0"/>
              <a:t>What are your outlook (3 takeaways) for jobs and work of the future (and for our region)?</a:t>
            </a:r>
          </a:p>
        </p:txBody>
      </p:sp>
      <p:sp>
        <p:nvSpPr>
          <p:cNvPr id="4" name="Slide Number Placeholder 3">
            <a:extLst>
              <a:ext uri="{FF2B5EF4-FFF2-40B4-BE49-F238E27FC236}">
                <a16:creationId xmlns:a16="http://schemas.microsoft.com/office/drawing/2014/main" xmlns="" id="{AAF24395-53D3-4357-818E-BA1CCC81FD4A}"/>
              </a:ext>
            </a:extLst>
          </p:cNvPr>
          <p:cNvSpPr>
            <a:spLocks noGrp="1"/>
          </p:cNvSpPr>
          <p:nvPr>
            <p:ph type="sldNum" sz="quarter" idx="12"/>
          </p:nvPr>
        </p:nvSpPr>
        <p:spPr/>
        <p:txBody>
          <a:bodyPr/>
          <a:lstStyle/>
          <a:p>
            <a:fld id="{89A07FDE-CF23-4DF4-993F-F0A8407421BC}" type="slidenum">
              <a:rPr lang="en-US" smtClean="0"/>
              <a:pPr/>
              <a:t>11</a:t>
            </a:fld>
            <a:endParaRPr lang="en-US" dirty="0"/>
          </a:p>
        </p:txBody>
      </p:sp>
      <p:sp>
        <p:nvSpPr>
          <p:cNvPr id="10" name="TextBox 9">
            <a:extLst>
              <a:ext uri="{FF2B5EF4-FFF2-40B4-BE49-F238E27FC236}">
                <a16:creationId xmlns:a16="http://schemas.microsoft.com/office/drawing/2014/main" xmlns="" id="{4A2C594D-BF01-4991-B5C4-24ED6F6FEC9F}"/>
              </a:ext>
            </a:extLst>
          </p:cNvPr>
          <p:cNvSpPr txBox="1"/>
          <p:nvPr/>
        </p:nvSpPr>
        <p:spPr>
          <a:xfrm>
            <a:off x="539754" y="4342727"/>
            <a:ext cx="4085723" cy="1938992"/>
          </a:xfrm>
          <a:prstGeom prst="rect">
            <a:avLst/>
          </a:prstGeom>
          <a:noFill/>
        </p:spPr>
        <p:txBody>
          <a:bodyPr wrap="square" rtlCol="0">
            <a:spAutoFit/>
          </a:bodyPr>
          <a:lstStyle/>
          <a:p>
            <a:r>
              <a:rPr lang="en-US" sz="2400" dirty="0"/>
              <a:t>Dr. Jeff Loucks, Executive Director,</a:t>
            </a:r>
          </a:p>
          <a:p>
            <a:r>
              <a:rPr lang="en-US" sz="2400" dirty="0"/>
              <a:t>Deloitte’s Technology, Media, and Telecommunications </a:t>
            </a:r>
          </a:p>
          <a:p>
            <a:r>
              <a:rPr lang="en-US" sz="2400" dirty="0"/>
              <a:t>(TMT) Center</a:t>
            </a:r>
          </a:p>
        </p:txBody>
      </p:sp>
      <p:pic>
        <p:nvPicPr>
          <p:cNvPr id="11" name="Picture 10" descr="A person wearing a suit and tie smiling at the camera&#10;&#10;Description automatically generated">
            <a:extLst>
              <a:ext uri="{FF2B5EF4-FFF2-40B4-BE49-F238E27FC236}">
                <a16:creationId xmlns:a16="http://schemas.microsoft.com/office/drawing/2014/main" xmlns="" id="{6B9C8C93-3485-4881-97F7-66A5F9BD2B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0638" y="1665152"/>
            <a:ext cx="2419788" cy="2575520"/>
          </a:xfrm>
          <a:prstGeom prst="rect">
            <a:avLst/>
          </a:prstGeom>
        </p:spPr>
      </p:pic>
    </p:spTree>
    <p:extLst>
      <p:ext uri="{BB962C8B-B14F-4D97-AF65-F5344CB8AC3E}">
        <p14:creationId xmlns:p14="http://schemas.microsoft.com/office/powerpoint/2010/main" val="22150619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ECA30DF-A5D6-4D36-BC42-40A2AFC2BBD9}"/>
              </a:ext>
            </a:extLst>
          </p:cNvPr>
          <p:cNvSpPr>
            <a:spLocks noGrp="1"/>
          </p:cNvSpPr>
          <p:nvPr>
            <p:ph type="title"/>
          </p:nvPr>
        </p:nvSpPr>
        <p:spPr/>
        <p:txBody>
          <a:bodyPr/>
          <a:lstStyle/>
          <a:p>
            <a:pPr algn="ctr"/>
            <a:r>
              <a:rPr lang="en-US" u="sng" dirty="0"/>
              <a:t>Question:</a:t>
            </a:r>
          </a:p>
        </p:txBody>
      </p:sp>
      <p:sp>
        <p:nvSpPr>
          <p:cNvPr id="3" name="Content Placeholder 2">
            <a:extLst>
              <a:ext uri="{FF2B5EF4-FFF2-40B4-BE49-F238E27FC236}">
                <a16:creationId xmlns:a16="http://schemas.microsoft.com/office/drawing/2014/main" xmlns="" id="{D37F08FA-858C-49AB-AEA6-EA7AA462D676}"/>
              </a:ext>
            </a:extLst>
          </p:cNvPr>
          <p:cNvSpPr>
            <a:spLocks noGrp="1"/>
          </p:cNvSpPr>
          <p:nvPr>
            <p:ph idx="1"/>
          </p:nvPr>
        </p:nvSpPr>
        <p:spPr>
          <a:xfrm>
            <a:off x="4362449" y="2552090"/>
            <a:ext cx="6324602" cy="2187575"/>
          </a:xfrm>
        </p:spPr>
        <p:txBody>
          <a:bodyPr>
            <a:noAutofit/>
          </a:bodyPr>
          <a:lstStyle/>
          <a:p>
            <a:pPr marL="0" indent="0">
              <a:buNone/>
            </a:pPr>
            <a:r>
              <a:rPr lang="en-US" sz="3600" i="1" dirty="0"/>
              <a:t>How can San Gabriel Valley and California create quality jobs that are future-ready?</a:t>
            </a:r>
          </a:p>
        </p:txBody>
      </p:sp>
      <p:sp>
        <p:nvSpPr>
          <p:cNvPr id="4" name="Slide Number Placeholder 3">
            <a:extLst>
              <a:ext uri="{FF2B5EF4-FFF2-40B4-BE49-F238E27FC236}">
                <a16:creationId xmlns:a16="http://schemas.microsoft.com/office/drawing/2014/main" xmlns="" id="{AAF24395-53D3-4357-818E-BA1CCC81FD4A}"/>
              </a:ext>
            </a:extLst>
          </p:cNvPr>
          <p:cNvSpPr>
            <a:spLocks noGrp="1"/>
          </p:cNvSpPr>
          <p:nvPr>
            <p:ph type="sldNum" sz="quarter" idx="12"/>
          </p:nvPr>
        </p:nvSpPr>
        <p:spPr/>
        <p:txBody>
          <a:bodyPr/>
          <a:lstStyle/>
          <a:p>
            <a:fld id="{89A07FDE-CF23-4DF4-993F-F0A8407421BC}" type="slidenum">
              <a:rPr lang="en-US" smtClean="0"/>
              <a:pPr/>
              <a:t>12</a:t>
            </a:fld>
            <a:endParaRPr lang="en-US" dirty="0"/>
          </a:p>
        </p:txBody>
      </p:sp>
      <p:pic>
        <p:nvPicPr>
          <p:cNvPr id="5" name="Picture 2">
            <a:extLst>
              <a:ext uri="{FF2B5EF4-FFF2-40B4-BE49-F238E27FC236}">
                <a16:creationId xmlns:a16="http://schemas.microsoft.com/office/drawing/2014/main" xmlns="" id="{0412A869-121D-4BA5-B872-50B486F5D9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010264"/>
            <a:ext cx="2505075" cy="250507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C41705FD-6C09-49C4-B8BB-C9BB96F818A6}"/>
              </a:ext>
            </a:extLst>
          </p:cNvPr>
          <p:cNvSpPr txBox="1"/>
          <p:nvPr/>
        </p:nvSpPr>
        <p:spPr>
          <a:xfrm>
            <a:off x="638175" y="4739665"/>
            <a:ext cx="3409950" cy="1569660"/>
          </a:xfrm>
          <a:prstGeom prst="rect">
            <a:avLst/>
          </a:prstGeom>
          <a:noFill/>
        </p:spPr>
        <p:txBody>
          <a:bodyPr wrap="square" rtlCol="0">
            <a:spAutoFit/>
          </a:bodyPr>
          <a:lstStyle/>
          <a:p>
            <a:r>
              <a:rPr lang="en-US" sz="2400" dirty="0"/>
              <a:t>Julie A. </a:t>
            </a:r>
            <a:r>
              <a:rPr lang="en-US" sz="2400" dirty="0" err="1"/>
              <a:t>Su</a:t>
            </a:r>
            <a:r>
              <a:rPr lang="en-US" sz="2400" dirty="0"/>
              <a:t>, Secretary,</a:t>
            </a:r>
          </a:p>
          <a:p>
            <a:r>
              <a:rPr lang="en-US" sz="2400" dirty="0"/>
              <a:t>California Labor and Workforce Development Agency (LWDA)</a:t>
            </a:r>
          </a:p>
        </p:txBody>
      </p:sp>
    </p:spTree>
    <p:extLst>
      <p:ext uri="{BB962C8B-B14F-4D97-AF65-F5344CB8AC3E}">
        <p14:creationId xmlns:p14="http://schemas.microsoft.com/office/powerpoint/2010/main" val="73542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9829800" y="6400801"/>
            <a:ext cx="685800" cy="365125"/>
          </a:xfrm>
          <a:prstGeom prst="rect">
            <a:avLst/>
          </a:prstGeom>
        </p:spPr>
        <p:txBody>
          <a:bodyPr/>
          <a:lstStyle/>
          <a:p>
            <a:fld id="{8071EDCA-9A7B-48C2-9577-AE8274782304}" type="slidenum">
              <a:rPr lang="en-US" smtClean="0"/>
              <a:pPr/>
              <a:t>13</a:t>
            </a:fld>
            <a:endParaRPr lang="en-US" dirty="0"/>
          </a:p>
        </p:txBody>
      </p:sp>
      <p:pic>
        <p:nvPicPr>
          <p:cNvPr id="5" name="Picture 4"/>
          <p:cNvPicPr>
            <a:picLocks noChangeAspect="1"/>
          </p:cNvPicPr>
          <p:nvPr/>
        </p:nvPicPr>
        <p:blipFill>
          <a:blip r:embed="rId2"/>
          <a:stretch>
            <a:fillRect/>
          </a:stretch>
        </p:blipFill>
        <p:spPr>
          <a:xfrm>
            <a:off x="1956457" y="1746503"/>
            <a:ext cx="8279086" cy="3974937"/>
          </a:xfrm>
          <a:prstGeom prst="rect">
            <a:avLst/>
          </a:prstGeom>
          <a:ln>
            <a:solidFill>
              <a:schemeClr val="bg1"/>
            </a:solidFill>
          </a:ln>
        </p:spPr>
      </p:pic>
      <p:sp>
        <p:nvSpPr>
          <p:cNvPr id="6" name="Title 1"/>
          <p:cNvSpPr>
            <a:spLocks noGrp="1"/>
          </p:cNvSpPr>
          <p:nvPr>
            <p:ph type="title"/>
          </p:nvPr>
        </p:nvSpPr>
        <p:spPr>
          <a:xfrm>
            <a:off x="1524000" y="381000"/>
            <a:ext cx="9144000" cy="1143000"/>
          </a:xfrm>
        </p:spPr>
        <p:txBody>
          <a:bodyPr>
            <a:normAutofit/>
          </a:bodyPr>
          <a:lstStyle/>
          <a:p>
            <a:r>
              <a:rPr lang="en-US" dirty="0" smtClean="0">
                <a:latin typeface="+mn-lt"/>
              </a:rPr>
              <a:t>State of California: </a:t>
            </a:r>
            <a:r>
              <a:rPr lang="en-US" sz="2700" dirty="0">
                <a:latin typeface="+mn-lt"/>
              </a:rPr>
              <a:t>Earnings for Full-Time, Year-Round Workers*</a:t>
            </a:r>
            <a:endParaRPr lang="en-US" sz="3100" dirty="0">
              <a:latin typeface="+mn-lt"/>
            </a:endParaRPr>
          </a:p>
        </p:txBody>
      </p:sp>
      <p:sp>
        <p:nvSpPr>
          <p:cNvPr id="7" name="TextBox 6"/>
          <p:cNvSpPr txBox="1"/>
          <p:nvPr/>
        </p:nvSpPr>
        <p:spPr>
          <a:xfrm>
            <a:off x="5334000" y="5845677"/>
            <a:ext cx="5029200" cy="430887"/>
          </a:xfrm>
          <a:prstGeom prst="rect">
            <a:avLst/>
          </a:prstGeom>
          <a:noFill/>
        </p:spPr>
        <p:txBody>
          <a:bodyPr wrap="square" rtlCol="0">
            <a:spAutoFit/>
          </a:bodyPr>
          <a:lstStyle/>
          <a:p>
            <a:pPr algn="r"/>
            <a:r>
              <a:rPr lang="en-US" sz="1100" dirty="0"/>
              <a:t>*Full-time Worker: Persons who work 35 hours or more per week.                       </a:t>
            </a:r>
            <a:r>
              <a:rPr lang="en-US" sz="1050" dirty="0"/>
              <a:t>(Source: Bureau of Labor Statistics)</a:t>
            </a:r>
          </a:p>
        </p:txBody>
      </p:sp>
    </p:spTree>
    <p:extLst>
      <p:ext uri="{BB962C8B-B14F-4D97-AF65-F5344CB8AC3E}">
        <p14:creationId xmlns:p14="http://schemas.microsoft.com/office/powerpoint/2010/main" val="735439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9829800" y="6400801"/>
            <a:ext cx="685800" cy="365125"/>
          </a:xfrm>
          <a:prstGeom prst="rect">
            <a:avLst/>
          </a:prstGeom>
        </p:spPr>
        <p:txBody>
          <a:bodyPr/>
          <a:lstStyle/>
          <a:p>
            <a:fld id="{8071EDCA-9A7B-48C2-9577-AE8274782304}" type="slidenum">
              <a:rPr lang="en-US" smtClean="0"/>
              <a:pPr/>
              <a:t>14</a:t>
            </a:fld>
            <a:endParaRPr lang="en-US" dirty="0"/>
          </a:p>
        </p:txBody>
      </p:sp>
      <p:sp>
        <p:nvSpPr>
          <p:cNvPr id="7" name="Title 1"/>
          <p:cNvSpPr>
            <a:spLocks noGrp="1"/>
          </p:cNvSpPr>
          <p:nvPr>
            <p:ph type="title"/>
          </p:nvPr>
        </p:nvSpPr>
        <p:spPr>
          <a:xfrm>
            <a:off x="1524000" y="381000"/>
            <a:ext cx="9144000" cy="1143000"/>
          </a:xfrm>
        </p:spPr>
        <p:txBody>
          <a:bodyPr>
            <a:normAutofit/>
          </a:bodyPr>
          <a:lstStyle/>
          <a:p>
            <a:r>
              <a:rPr lang="en-US" dirty="0" smtClean="0">
                <a:latin typeface="+mn-lt"/>
              </a:rPr>
              <a:t>San Gabriel Valley: </a:t>
            </a:r>
            <a:r>
              <a:rPr lang="en-US" sz="2700" dirty="0">
                <a:latin typeface="+mn-lt"/>
              </a:rPr>
              <a:t>Earnings for Full-Time, Year-Round Workers*</a:t>
            </a:r>
            <a:endParaRPr lang="en-US" sz="3100" dirty="0">
              <a:latin typeface="+mn-lt"/>
            </a:endParaRPr>
          </a:p>
        </p:txBody>
      </p:sp>
      <p:sp>
        <p:nvSpPr>
          <p:cNvPr id="8" name="TextBox 7"/>
          <p:cNvSpPr txBox="1"/>
          <p:nvPr/>
        </p:nvSpPr>
        <p:spPr>
          <a:xfrm>
            <a:off x="5334000" y="5845677"/>
            <a:ext cx="5029200" cy="430887"/>
          </a:xfrm>
          <a:prstGeom prst="rect">
            <a:avLst/>
          </a:prstGeom>
          <a:noFill/>
        </p:spPr>
        <p:txBody>
          <a:bodyPr wrap="square" rtlCol="0">
            <a:spAutoFit/>
          </a:bodyPr>
          <a:lstStyle/>
          <a:p>
            <a:pPr algn="r"/>
            <a:r>
              <a:rPr lang="en-US" sz="1100" dirty="0"/>
              <a:t>*Full-time Worker: Persons who work 35 hours or more per week.                       </a:t>
            </a:r>
            <a:r>
              <a:rPr lang="en-US" sz="1050" dirty="0"/>
              <a:t>(Source: Bureau of Labor Statistics)</a:t>
            </a:r>
          </a:p>
        </p:txBody>
      </p:sp>
      <p:pic>
        <p:nvPicPr>
          <p:cNvPr id="10" name="Picture 9"/>
          <p:cNvPicPr>
            <a:picLocks noChangeAspect="1"/>
          </p:cNvPicPr>
          <p:nvPr/>
        </p:nvPicPr>
        <p:blipFill>
          <a:blip r:embed="rId2"/>
          <a:stretch>
            <a:fillRect/>
          </a:stretch>
        </p:blipFill>
        <p:spPr>
          <a:xfrm>
            <a:off x="1956457" y="1752599"/>
            <a:ext cx="8279086" cy="3968840"/>
          </a:xfrm>
          <a:prstGeom prst="rect">
            <a:avLst/>
          </a:prstGeom>
          <a:ln>
            <a:solidFill>
              <a:schemeClr val="bg1"/>
            </a:solidFill>
          </a:ln>
        </p:spPr>
      </p:pic>
    </p:spTree>
    <p:extLst>
      <p:ext uri="{BB962C8B-B14F-4D97-AF65-F5344CB8AC3E}">
        <p14:creationId xmlns:p14="http://schemas.microsoft.com/office/powerpoint/2010/main" val="3951005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ECA30DF-A5D6-4D36-BC42-40A2AFC2BBD9}"/>
              </a:ext>
            </a:extLst>
          </p:cNvPr>
          <p:cNvSpPr>
            <a:spLocks noGrp="1"/>
          </p:cNvSpPr>
          <p:nvPr>
            <p:ph type="title"/>
          </p:nvPr>
        </p:nvSpPr>
        <p:spPr/>
        <p:txBody>
          <a:bodyPr/>
          <a:lstStyle/>
          <a:p>
            <a:pPr algn="ctr"/>
            <a:r>
              <a:rPr lang="en-US" u="sng" dirty="0"/>
              <a:t>Question:</a:t>
            </a:r>
          </a:p>
        </p:txBody>
      </p:sp>
      <p:sp>
        <p:nvSpPr>
          <p:cNvPr id="3" name="Content Placeholder 2">
            <a:extLst>
              <a:ext uri="{FF2B5EF4-FFF2-40B4-BE49-F238E27FC236}">
                <a16:creationId xmlns:a16="http://schemas.microsoft.com/office/drawing/2014/main" xmlns="" id="{D37F08FA-858C-49AB-AEA6-EA7AA462D676}"/>
              </a:ext>
            </a:extLst>
          </p:cNvPr>
          <p:cNvSpPr>
            <a:spLocks noGrp="1"/>
          </p:cNvSpPr>
          <p:nvPr>
            <p:ph idx="1"/>
          </p:nvPr>
        </p:nvSpPr>
        <p:spPr>
          <a:xfrm>
            <a:off x="4419599" y="2010264"/>
            <a:ext cx="6457951" cy="2915260"/>
          </a:xfrm>
        </p:spPr>
        <p:txBody>
          <a:bodyPr>
            <a:noAutofit/>
          </a:bodyPr>
          <a:lstStyle/>
          <a:p>
            <a:pPr marL="0" indent="0">
              <a:buNone/>
            </a:pPr>
            <a:r>
              <a:rPr lang="en-US" sz="3600" i="1" dirty="0"/>
              <a:t>How should San Gabriel Valley and California chart a future to address the outlook Jeff mentioned a few minutes ago?</a:t>
            </a:r>
          </a:p>
        </p:txBody>
      </p:sp>
      <p:sp>
        <p:nvSpPr>
          <p:cNvPr id="4" name="Slide Number Placeholder 3">
            <a:extLst>
              <a:ext uri="{FF2B5EF4-FFF2-40B4-BE49-F238E27FC236}">
                <a16:creationId xmlns:a16="http://schemas.microsoft.com/office/drawing/2014/main" xmlns="" id="{AAF24395-53D3-4357-818E-BA1CCC81FD4A}"/>
              </a:ext>
            </a:extLst>
          </p:cNvPr>
          <p:cNvSpPr>
            <a:spLocks noGrp="1"/>
          </p:cNvSpPr>
          <p:nvPr>
            <p:ph type="sldNum" sz="quarter" idx="12"/>
          </p:nvPr>
        </p:nvSpPr>
        <p:spPr/>
        <p:txBody>
          <a:bodyPr/>
          <a:lstStyle/>
          <a:p>
            <a:fld id="{89A07FDE-CF23-4DF4-993F-F0A8407421BC}" type="slidenum">
              <a:rPr lang="en-US" smtClean="0"/>
              <a:pPr/>
              <a:t>15</a:t>
            </a:fld>
            <a:endParaRPr lang="en-US" dirty="0"/>
          </a:p>
        </p:txBody>
      </p:sp>
      <p:pic>
        <p:nvPicPr>
          <p:cNvPr id="5" name="Picture 2">
            <a:extLst>
              <a:ext uri="{FF2B5EF4-FFF2-40B4-BE49-F238E27FC236}">
                <a16:creationId xmlns:a16="http://schemas.microsoft.com/office/drawing/2014/main" xmlns="" id="{0412A869-121D-4BA5-B872-50B486F5D9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010264"/>
            <a:ext cx="2505075" cy="250507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C41705FD-6C09-49C4-B8BB-C9BB96F818A6}"/>
              </a:ext>
            </a:extLst>
          </p:cNvPr>
          <p:cNvSpPr txBox="1"/>
          <p:nvPr/>
        </p:nvSpPr>
        <p:spPr>
          <a:xfrm>
            <a:off x="638175" y="4739665"/>
            <a:ext cx="3409950" cy="1569660"/>
          </a:xfrm>
          <a:prstGeom prst="rect">
            <a:avLst/>
          </a:prstGeom>
          <a:noFill/>
        </p:spPr>
        <p:txBody>
          <a:bodyPr wrap="square" rtlCol="0">
            <a:spAutoFit/>
          </a:bodyPr>
          <a:lstStyle/>
          <a:p>
            <a:r>
              <a:rPr lang="en-US" sz="2400" dirty="0"/>
              <a:t>Julie A. </a:t>
            </a:r>
            <a:r>
              <a:rPr lang="en-US" sz="2400" dirty="0" err="1"/>
              <a:t>Su</a:t>
            </a:r>
            <a:r>
              <a:rPr lang="en-US" sz="2400" dirty="0"/>
              <a:t>, Secretary,</a:t>
            </a:r>
          </a:p>
          <a:p>
            <a:r>
              <a:rPr lang="en-US" sz="2400" dirty="0"/>
              <a:t>California Labor and Workforce Development Agency (LWDA)</a:t>
            </a:r>
          </a:p>
        </p:txBody>
      </p:sp>
    </p:spTree>
    <p:extLst>
      <p:ext uri="{BB962C8B-B14F-4D97-AF65-F5344CB8AC3E}">
        <p14:creationId xmlns:p14="http://schemas.microsoft.com/office/powerpoint/2010/main" val="20637569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9829800" y="6400801"/>
            <a:ext cx="685800" cy="365125"/>
          </a:xfrm>
          <a:prstGeom prst="rect">
            <a:avLst/>
          </a:prstGeom>
        </p:spPr>
        <p:txBody>
          <a:bodyPr/>
          <a:lstStyle/>
          <a:p>
            <a:fld id="{8071EDCA-9A7B-48C2-9577-AE8274782304}" type="slidenum">
              <a:rPr lang="en-US" smtClean="0"/>
              <a:pPr/>
              <a:t>16</a:t>
            </a:fld>
            <a:endParaRPr lang="en-US" dirty="0"/>
          </a:p>
        </p:txBody>
      </p:sp>
      <p:pic>
        <p:nvPicPr>
          <p:cNvPr id="5" name="Picture 4"/>
          <p:cNvPicPr>
            <a:picLocks noChangeAspect="1"/>
          </p:cNvPicPr>
          <p:nvPr/>
        </p:nvPicPr>
        <p:blipFill>
          <a:blip r:embed="rId2"/>
          <a:stretch>
            <a:fillRect/>
          </a:stretch>
        </p:blipFill>
        <p:spPr>
          <a:xfrm>
            <a:off x="2392036" y="1926160"/>
            <a:ext cx="7437765" cy="4072481"/>
          </a:xfrm>
          <a:prstGeom prst="rect">
            <a:avLst/>
          </a:prstGeom>
          <a:ln>
            <a:solidFill>
              <a:schemeClr val="bg1"/>
            </a:solidFill>
          </a:ln>
        </p:spPr>
      </p:pic>
      <p:sp>
        <p:nvSpPr>
          <p:cNvPr id="6" name="Title 1"/>
          <p:cNvSpPr>
            <a:spLocks noGrp="1"/>
          </p:cNvSpPr>
          <p:nvPr>
            <p:ph type="title"/>
          </p:nvPr>
        </p:nvSpPr>
        <p:spPr>
          <a:xfrm>
            <a:off x="1524000" y="381000"/>
            <a:ext cx="9144000" cy="1143000"/>
          </a:xfrm>
        </p:spPr>
        <p:txBody>
          <a:bodyPr>
            <a:normAutofit/>
          </a:bodyPr>
          <a:lstStyle/>
          <a:p>
            <a:r>
              <a:rPr lang="en-US" dirty="0" smtClean="0">
                <a:latin typeface="+mn-lt"/>
              </a:rPr>
              <a:t>State of California: </a:t>
            </a:r>
            <a:r>
              <a:rPr lang="en-US" sz="3100" dirty="0">
                <a:latin typeface="+mn-lt"/>
              </a:rPr>
              <a:t>Education Levels of Workers in the State</a:t>
            </a:r>
          </a:p>
        </p:txBody>
      </p:sp>
    </p:spTree>
    <p:extLst>
      <p:ext uri="{BB962C8B-B14F-4D97-AF65-F5344CB8AC3E}">
        <p14:creationId xmlns:p14="http://schemas.microsoft.com/office/powerpoint/2010/main" val="1892871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381000"/>
            <a:ext cx="9144000" cy="1143000"/>
          </a:xfrm>
        </p:spPr>
        <p:txBody>
          <a:bodyPr>
            <a:normAutofit fontScale="90000"/>
          </a:bodyPr>
          <a:lstStyle/>
          <a:p>
            <a:r>
              <a:rPr lang="en-US" dirty="0" smtClean="0">
                <a:latin typeface="+mn-lt"/>
              </a:rPr>
              <a:t>San Gabriel Valley: </a:t>
            </a:r>
            <a:r>
              <a:rPr lang="en-US" sz="3100" dirty="0">
                <a:latin typeface="+mn-lt"/>
              </a:rPr>
              <a:t>Education Levels of Workers in the Valley</a:t>
            </a:r>
          </a:p>
        </p:txBody>
      </p:sp>
      <p:sp>
        <p:nvSpPr>
          <p:cNvPr id="4" name="Slide Number Placeholder 3"/>
          <p:cNvSpPr>
            <a:spLocks noGrp="1"/>
          </p:cNvSpPr>
          <p:nvPr>
            <p:ph type="sldNum" sz="quarter" idx="4294967295"/>
          </p:nvPr>
        </p:nvSpPr>
        <p:spPr>
          <a:xfrm>
            <a:off x="9829800" y="6400801"/>
            <a:ext cx="685800" cy="365125"/>
          </a:xfrm>
          <a:prstGeom prst="rect">
            <a:avLst/>
          </a:prstGeom>
        </p:spPr>
        <p:txBody>
          <a:bodyPr/>
          <a:lstStyle/>
          <a:p>
            <a:fld id="{8071EDCA-9A7B-48C2-9577-AE8274782304}" type="slidenum">
              <a:rPr lang="en-US" smtClean="0"/>
              <a:pPr/>
              <a:t>17</a:t>
            </a:fld>
            <a:endParaRPr lang="en-US" dirty="0"/>
          </a:p>
        </p:txBody>
      </p:sp>
      <p:pic>
        <p:nvPicPr>
          <p:cNvPr id="5" name="Picture 4"/>
          <p:cNvPicPr>
            <a:picLocks noChangeAspect="1"/>
          </p:cNvPicPr>
          <p:nvPr/>
        </p:nvPicPr>
        <p:blipFill>
          <a:blip r:embed="rId2"/>
          <a:stretch>
            <a:fillRect/>
          </a:stretch>
        </p:blipFill>
        <p:spPr>
          <a:xfrm>
            <a:off x="2393810" y="1905001"/>
            <a:ext cx="7435991" cy="4066299"/>
          </a:xfrm>
          <a:prstGeom prst="rect">
            <a:avLst/>
          </a:prstGeom>
          <a:ln>
            <a:solidFill>
              <a:schemeClr val="bg1"/>
            </a:solidFill>
          </a:ln>
        </p:spPr>
      </p:pic>
    </p:spTree>
    <p:extLst>
      <p:ext uri="{BB962C8B-B14F-4D97-AF65-F5344CB8AC3E}">
        <p14:creationId xmlns:p14="http://schemas.microsoft.com/office/powerpoint/2010/main" val="594143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ECA30DF-A5D6-4D36-BC42-40A2AFC2BBD9}"/>
              </a:ext>
            </a:extLst>
          </p:cNvPr>
          <p:cNvSpPr>
            <a:spLocks noGrp="1"/>
          </p:cNvSpPr>
          <p:nvPr>
            <p:ph type="title"/>
          </p:nvPr>
        </p:nvSpPr>
        <p:spPr/>
        <p:txBody>
          <a:bodyPr/>
          <a:lstStyle/>
          <a:p>
            <a:pPr algn="ctr"/>
            <a:r>
              <a:rPr lang="en-US" u="sng" dirty="0"/>
              <a:t>Question:</a:t>
            </a:r>
          </a:p>
        </p:txBody>
      </p:sp>
      <p:sp>
        <p:nvSpPr>
          <p:cNvPr id="3" name="Content Placeholder 2">
            <a:extLst>
              <a:ext uri="{FF2B5EF4-FFF2-40B4-BE49-F238E27FC236}">
                <a16:creationId xmlns:a16="http://schemas.microsoft.com/office/drawing/2014/main" xmlns="" id="{D37F08FA-858C-49AB-AEA6-EA7AA462D676}"/>
              </a:ext>
            </a:extLst>
          </p:cNvPr>
          <p:cNvSpPr>
            <a:spLocks noGrp="1"/>
          </p:cNvSpPr>
          <p:nvPr>
            <p:ph idx="1"/>
          </p:nvPr>
        </p:nvSpPr>
        <p:spPr>
          <a:xfrm>
            <a:off x="4171949" y="2055044"/>
            <a:ext cx="6324602" cy="2248577"/>
          </a:xfrm>
        </p:spPr>
        <p:txBody>
          <a:bodyPr>
            <a:noAutofit/>
          </a:bodyPr>
          <a:lstStyle/>
          <a:p>
            <a:pPr marL="0" indent="0">
              <a:buNone/>
            </a:pPr>
            <a:r>
              <a:rPr lang="en-US" sz="3600" i="1" dirty="0"/>
              <a:t>How can the region’s higher-education address the challenges associated with the future of work?</a:t>
            </a:r>
          </a:p>
        </p:txBody>
      </p:sp>
      <p:sp>
        <p:nvSpPr>
          <p:cNvPr id="4" name="Slide Number Placeholder 3">
            <a:extLst>
              <a:ext uri="{FF2B5EF4-FFF2-40B4-BE49-F238E27FC236}">
                <a16:creationId xmlns:a16="http://schemas.microsoft.com/office/drawing/2014/main" xmlns="" id="{AAF24395-53D3-4357-818E-BA1CCC81FD4A}"/>
              </a:ext>
            </a:extLst>
          </p:cNvPr>
          <p:cNvSpPr>
            <a:spLocks noGrp="1"/>
          </p:cNvSpPr>
          <p:nvPr>
            <p:ph type="sldNum" sz="quarter" idx="12"/>
          </p:nvPr>
        </p:nvSpPr>
        <p:spPr/>
        <p:txBody>
          <a:bodyPr/>
          <a:lstStyle/>
          <a:p>
            <a:fld id="{89A07FDE-CF23-4DF4-993F-F0A8407421BC}" type="slidenum">
              <a:rPr lang="en-US" smtClean="0"/>
              <a:pPr/>
              <a:t>18</a:t>
            </a:fld>
            <a:endParaRPr lang="en-US" dirty="0"/>
          </a:p>
        </p:txBody>
      </p:sp>
      <p:sp>
        <p:nvSpPr>
          <p:cNvPr id="8" name="TextBox 7">
            <a:extLst>
              <a:ext uri="{FF2B5EF4-FFF2-40B4-BE49-F238E27FC236}">
                <a16:creationId xmlns:a16="http://schemas.microsoft.com/office/drawing/2014/main" xmlns="" id="{DB65A52D-4A21-4DBE-860B-D559621317AD}"/>
              </a:ext>
            </a:extLst>
          </p:cNvPr>
          <p:cNvSpPr txBox="1"/>
          <p:nvPr/>
        </p:nvSpPr>
        <p:spPr>
          <a:xfrm>
            <a:off x="647700" y="4684261"/>
            <a:ext cx="2582861" cy="1569660"/>
          </a:xfrm>
          <a:prstGeom prst="rect">
            <a:avLst/>
          </a:prstGeom>
          <a:noFill/>
        </p:spPr>
        <p:txBody>
          <a:bodyPr wrap="square" rtlCol="0">
            <a:spAutoFit/>
          </a:bodyPr>
          <a:lstStyle/>
          <a:p>
            <a:r>
              <a:rPr lang="en-US" sz="2400" dirty="0"/>
              <a:t>Dr. Soraya Coley, </a:t>
            </a:r>
          </a:p>
          <a:p>
            <a:r>
              <a:rPr lang="en-US" sz="2400" dirty="0"/>
              <a:t>President,</a:t>
            </a:r>
          </a:p>
          <a:p>
            <a:r>
              <a:rPr lang="en-US" sz="2400" dirty="0"/>
              <a:t>Cal Poly Pomona University </a:t>
            </a:r>
          </a:p>
        </p:txBody>
      </p:sp>
      <p:pic>
        <p:nvPicPr>
          <p:cNvPr id="6" name="Picture 5" descr="A person smiling for the camera&#10;&#10;Description automatically generated">
            <a:extLst>
              <a:ext uri="{FF2B5EF4-FFF2-40B4-BE49-F238E27FC236}">
                <a16:creationId xmlns:a16="http://schemas.microsoft.com/office/drawing/2014/main" xmlns="" id="{33A72082-621A-4B9E-B699-03E370A2EF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700" y="1690688"/>
            <a:ext cx="2514600" cy="2963882"/>
          </a:xfrm>
          <a:prstGeom prst="rect">
            <a:avLst/>
          </a:prstGeom>
        </p:spPr>
      </p:pic>
    </p:spTree>
    <p:extLst>
      <p:ext uri="{BB962C8B-B14F-4D97-AF65-F5344CB8AC3E}">
        <p14:creationId xmlns:p14="http://schemas.microsoft.com/office/powerpoint/2010/main" val="6092734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ECA30DF-A5D6-4D36-BC42-40A2AFC2BBD9}"/>
              </a:ext>
            </a:extLst>
          </p:cNvPr>
          <p:cNvSpPr>
            <a:spLocks noGrp="1"/>
          </p:cNvSpPr>
          <p:nvPr>
            <p:ph type="title"/>
          </p:nvPr>
        </p:nvSpPr>
        <p:spPr/>
        <p:txBody>
          <a:bodyPr/>
          <a:lstStyle/>
          <a:p>
            <a:pPr algn="ctr"/>
            <a:r>
              <a:rPr lang="en-US" u="sng" dirty="0"/>
              <a:t>Question:</a:t>
            </a:r>
          </a:p>
        </p:txBody>
      </p:sp>
      <p:sp>
        <p:nvSpPr>
          <p:cNvPr id="3" name="Content Placeholder 2">
            <a:extLst>
              <a:ext uri="{FF2B5EF4-FFF2-40B4-BE49-F238E27FC236}">
                <a16:creationId xmlns:a16="http://schemas.microsoft.com/office/drawing/2014/main" xmlns="" id="{D37F08FA-858C-49AB-AEA6-EA7AA462D676}"/>
              </a:ext>
            </a:extLst>
          </p:cNvPr>
          <p:cNvSpPr>
            <a:spLocks noGrp="1"/>
          </p:cNvSpPr>
          <p:nvPr>
            <p:ph idx="1"/>
          </p:nvPr>
        </p:nvSpPr>
        <p:spPr>
          <a:xfrm>
            <a:off x="4043362" y="2083285"/>
            <a:ext cx="6324602" cy="1938993"/>
          </a:xfrm>
        </p:spPr>
        <p:txBody>
          <a:bodyPr>
            <a:noAutofit/>
          </a:bodyPr>
          <a:lstStyle/>
          <a:p>
            <a:pPr marL="0" indent="0">
              <a:buNone/>
            </a:pPr>
            <a:r>
              <a:rPr lang="en-US" sz="3600" i="1" dirty="0"/>
              <a:t>How does your outlook on the future of work impacts the housing markets?</a:t>
            </a:r>
          </a:p>
        </p:txBody>
      </p:sp>
      <p:sp>
        <p:nvSpPr>
          <p:cNvPr id="4" name="Slide Number Placeholder 3">
            <a:extLst>
              <a:ext uri="{FF2B5EF4-FFF2-40B4-BE49-F238E27FC236}">
                <a16:creationId xmlns:a16="http://schemas.microsoft.com/office/drawing/2014/main" xmlns="" id="{AAF24395-53D3-4357-818E-BA1CCC81FD4A}"/>
              </a:ext>
            </a:extLst>
          </p:cNvPr>
          <p:cNvSpPr>
            <a:spLocks noGrp="1"/>
          </p:cNvSpPr>
          <p:nvPr>
            <p:ph type="sldNum" sz="quarter" idx="12"/>
          </p:nvPr>
        </p:nvSpPr>
        <p:spPr/>
        <p:txBody>
          <a:bodyPr/>
          <a:lstStyle/>
          <a:p>
            <a:fld id="{89A07FDE-CF23-4DF4-993F-F0A8407421BC}" type="slidenum">
              <a:rPr lang="en-US" smtClean="0"/>
              <a:pPr/>
              <a:t>19</a:t>
            </a:fld>
            <a:endParaRPr lang="en-US" dirty="0"/>
          </a:p>
        </p:txBody>
      </p:sp>
      <p:sp>
        <p:nvSpPr>
          <p:cNvPr id="10" name="TextBox 9">
            <a:extLst>
              <a:ext uri="{FF2B5EF4-FFF2-40B4-BE49-F238E27FC236}">
                <a16:creationId xmlns:a16="http://schemas.microsoft.com/office/drawing/2014/main" xmlns="" id="{4A2C594D-BF01-4991-B5C4-24ED6F6FEC9F}"/>
              </a:ext>
            </a:extLst>
          </p:cNvPr>
          <p:cNvSpPr txBox="1"/>
          <p:nvPr/>
        </p:nvSpPr>
        <p:spPr>
          <a:xfrm>
            <a:off x="539754" y="4342727"/>
            <a:ext cx="4085723" cy="1938992"/>
          </a:xfrm>
          <a:prstGeom prst="rect">
            <a:avLst/>
          </a:prstGeom>
          <a:noFill/>
        </p:spPr>
        <p:txBody>
          <a:bodyPr wrap="square" rtlCol="0">
            <a:spAutoFit/>
          </a:bodyPr>
          <a:lstStyle/>
          <a:p>
            <a:r>
              <a:rPr lang="en-US" sz="2400" dirty="0"/>
              <a:t>Dr. Jeff Loucks, Executive Director,</a:t>
            </a:r>
          </a:p>
          <a:p>
            <a:r>
              <a:rPr lang="en-US" sz="2400" dirty="0"/>
              <a:t>Deloitte’s Technology, Media, and Telecommunications </a:t>
            </a:r>
          </a:p>
          <a:p>
            <a:r>
              <a:rPr lang="en-US" sz="2400" dirty="0"/>
              <a:t>(TMT) Center</a:t>
            </a:r>
          </a:p>
        </p:txBody>
      </p:sp>
      <p:pic>
        <p:nvPicPr>
          <p:cNvPr id="6" name="Picture 5" descr="A person wearing a suit and tie smiling at the camera&#10;&#10;Description automatically generated">
            <a:extLst>
              <a:ext uri="{FF2B5EF4-FFF2-40B4-BE49-F238E27FC236}">
                <a16:creationId xmlns:a16="http://schemas.microsoft.com/office/drawing/2014/main" xmlns="" id="{A8F2C341-91AD-4B5F-B213-C906ABF84D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564155"/>
            <a:ext cx="2460026" cy="2618348"/>
          </a:xfrm>
          <a:prstGeom prst="rect">
            <a:avLst/>
          </a:prstGeom>
        </p:spPr>
      </p:pic>
    </p:spTree>
    <p:extLst>
      <p:ext uri="{BB962C8B-B14F-4D97-AF65-F5344CB8AC3E}">
        <p14:creationId xmlns:p14="http://schemas.microsoft.com/office/powerpoint/2010/main" val="9976393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5575"/>
            <a:ext cx="10515600" cy="1101725"/>
          </a:xfrm>
        </p:spPr>
        <p:txBody>
          <a:bodyPr>
            <a:normAutofit/>
          </a:bodyPr>
          <a:lstStyle/>
          <a:p>
            <a:pPr algn="ctr"/>
            <a:r>
              <a:rPr lang="en-US" sz="5400" dirty="0"/>
              <a:t>Panelists</a:t>
            </a:r>
          </a:p>
        </p:txBody>
      </p:sp>
      <p:sp>
        <p:nvSpPr>
          <p:cNvPr id="4" name="Slide Number Placeholder 3"/>
          <p:cNvSpPr>
            <a:spLocks noGrp="1"/>
          </p:cNvSpPr>
          <p:nvPr>
            <p:ph type="sldNum" sz="quarter" idx="12"/>
          </p:nvPr>
        </p:nvSpPr>
        <p:spPr>
          <a:xfrm>
            <a:off x="11562848" y="6332454"/>
            <a:ext cx="495300" cy="365125"/>
          </a:xfrm>
        </p:spPr>
        <p:txBody>
          <a:bodyPr/>
          <a:lstStyle/>
          <a:p>
            <a:fld id="{89A07FDE-CF23-4DF4-993F-F0A8407421BC}" type="slidenum">
              <a:rPr lang="en-US" smtClean="0"/>
              <a:pPr/>
              <a:t>2</a:t>
            </a:fld>
            <a:endParaRPr lang="en-US" dirty="0"/>
          </a:p>
        </p:txBody>
      </p:sp>
      <p:pic>
        <p:nvPicPr>
          <p:cNvPr id="1026" name="Picture 2">
            <a:extLst>
              <a:ext uri="{FF2B5EF4-FFF2-40B4-BE49-F238E27FC236}">
                <a16:creationId xmlns:a16="http://schemas.microsoft.com/office/drawing/2014/main" xmlns="" id="{6132A836-D40C-4825-AAC2-CAA04B829D9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71524" y="1462092"/>
            <a:ext cx="2505075" cy="25050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E2DEC117-9A9F-4733-8703-3D676EA81366}"/>
              </a:ext>
            </a:extLst>
          </p:cNvPr>
          <p:cNvSpPr txBox="1"/>
          <p:nvPr/>
        </p:nvSpPr>
        <p:spPr>
          <a:xfrm>
            <a:off x="466725" y="4222384"/>
            <a:ext cx="3409950" cy="1569660"/>
          </a:xfrm>
          <a:prstGeom prst="rect">
            <a:avLst/>
          </a:prstGeom>
          <a:noFill/>
        </p:spPr>
        <p:txBody>
          <a:bodyPr wrap="square" rtlCol="0">
            <a:spAutoFit/>
          </a:bodyPr>
          <a:lstStyle/>
          <a:p>
            <a:r>
              <a:rPr lang="en-US" sz="2400" dirty="0"/>
              <a:t>Julie A. </a:t>
            </a:r>
            <a:r>
              <a:rPr lang="en-US" sz="2400" dirty="0" err="1"/>
              <a:t>Su</a:t>
            </a:r>
            <a:r>
              <a:rPr lang="en-US" sz="2400" dirty="0"/>
              <a:t>, Secretary,</a:t>
            </a:r>
          </a:p>
          <a:p>
            <a:r>
              <a:rPr lang="en-US" sz="2400" dirty="0"/>
              <a:t>California Labor and Workforce Development Agency (LWDA)</a:t>
            </a:r>
          </a:p>
        </p:txBody>
      </p:sp>
      <p:sp>
        <p:nvSpPr>
          <p:cNvPr id="9" name="TextBox 8">
            <a:extLst>
              <a:ext uri="{FF2B5EF4-FFF2-40B4-BE49-F238E27FC236}">
                <a16:creationId xmlns:a16="http://schemas.microsoft.com/office/drawing/2014/main" xmlns="" id="{D58AC3CB-0A84-46A3-B52A-6CC1ACA8D1E7}"/>
              </a:ext>
            </a:extLst>
          </p:cNvPr>
          <p:cNvSpPr txBox="1"/>
          <p:nvPr/>
        </p:nvSpPr>
        <p:spPr>
          <a:xfrm>
            <a:off x="4941889" y="4222384"/>
            <a:ext cx="2582861" cy="1569660"/>
          </a:xfrm>
          <a:prstGeom prst="rect">
            <a:avLst/>
          </a:prstGeom>
          <a:noFill/>
        </p:spPr>
        <p:txBody>
          <a:bodyPr wrap="square" rtlCol="0">
            <a:spAutoFit/>
          </a:bodyPr>
          <a:lstStyle/>
          <a:p>
            <a:r>
              <a:rPr lang="en-US" sz="2400" dirty="0"/>
              <a:t>Dr. Soraya Coley, </a:t>
            </a:r>
          </a:p>
          <a:p>
            <a:r>
              <a:rPr lang="en-US" sz="2400" dirty="0"/>
              <a:t>President,</a:t>
            </a:r>
          </a:p>
          <a:p>
            <a:r>
              <a:rPr lang="en-US" sz="2400" dirty="0"/>
              <a:t>Cal Poly Pomona University </a:t>
            </a:r>
          </a:p>
        </p:txBody>
      </p:sp>
      <p:sp>
        <p:nvSpPr>
          <p:cNvPr id="10" name="TextBox 9">
            <a:extLst>
              <a:ext uri="{FF2B5EF4-FFF2-40B4-BE49-F238E27FC236}">
                <a16:creationId xmlns:a16="http://schemas.microsoft.com/office/drawing/2014/main" xmlns="" id="{03B551F8-BA82-41DE-9F24-B68FEC0CB1AB}"/>
              </a:ext>
            </a:extLst>
          </p:cNvPr>
          <p:cNvSpPr txBox="1"/>
          <p:nvPr/>
        </p:nvSpPr>
        <p:spPr>
          <a:xfrm>
            <a:off x="8106277" y="4209696"/>
            <a:ext cx="4085723" cy="1938992"/>
          </a:xfrm>
          <a:prstGeom prst="rect">
            <a:avLst/>
          </a:prstGeom>
          <a:noFill/>
        </p:spPr>
        <p:txBody>
          <a:bodyPr wrap="square" rtlCol="0">
            <a:spAutoFit/>
          </a:bodyPr>
          <a:lstStyle/>
          <a:p>
            <a:r>
              <a:rPr lang="en-US" sz="2400" dirty="0"/>
              <a:t>Dr. Jeff Loucks, Executive Director,</a:t>
            </a:r>
          </a:p>
          <a:p>
            <a:r>
              <a:rPr lang="en-US" sz="2400" dirty="0"/>
              <a:t>Deloitte’s Technology, Media, and Telecommunications </a:t>
            </a:r>
          </a:p>
          <a:p>
            <a:r>
              <a:rPr lang="en-US" sz="2400" dirty="0"/>
              <a:t>(TMT) Center</a:t>
            </a:r>
          </a:p>
        </p:txBody>
      </p:sp>
      <p:pic>
        <p:nvPicPr>
          <p:cNvPr id="11" name="Picture 10" descr="A person wearing a suit and tie smiling at the camera&#10;&#10;Description automatically generated">
            <a:extLst>
              <a:ext uri="{FF2B5EF4-FFF2-40B4-BE49-F238E27FC236}">
                <a16:creationId xmlns:a16="http://schemas.microsoft.com/office/drawing/2014/main" xmlns="" id="{53A057DF-28BE-4584-AF3F-A612F68C35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57788" y="1462092"/>
            <a:ext cx="2419788" cy="2575520"/>
          </a:xfrm>
          <a:prstGeom prst="rect">
            <a:avLst/>
          </a:prstGeom>
        </p:spPr>
      </p:pic>
      <p:pic>
        <p:nvPicPr>
          <p:cNvPr id="13" name="Picture 12" descr="A person smiling for the camera&#10;&#10;Description automatically generated">
            <a:extLst>
              <a:ext uri="{FF2B5EF4-FFF2-40B4-BE49-F238E27FC236}">
                <a16:creationId xmlns:a16="http://schemas.microsoft.com/office/drawing/2014/main" xmlns="" id="{C3A86BE2-DFF4-4BEE-978F-06DF0C899E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4593" y="1462093"/>
            <a:ext cx="2304407" cy="2650586"/>
          </a:xfrm>
          <a:prstGeom prst="rect">
            <a:avLst/>
          </a:prstGeom>
        </p:spPr>
      </p:pic>
    </p:spTree>
    <p:extLst>
      <p:ext uri="{BB962C8B-B14F-4D97-AF65-F5344CB8AC3E}">
        <p14:creationId xmlns:p14="http://schemas.microsoft.com/office/powerpoint/2010/main" val="380450211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ECA30DF-A5D6-4D36-BC42-40A2AFC2BBD9}"/>
              </a:ext>
            </a:extLst>
          </p:cNvPr>
          <p:cNvSpPr>
            <a:spLocks noGrp="1"/>
          </p:cNvSpPr>
          <p:nvPr>
            <p:ph type="title"/>
          </p:nvPr>
        </p:nvSpPr>
        <p:spPr/>
        <p:txBody>
          <a:bodyPr/>
          <a:lstStyle/>
          <a:p>
            <a:pPr algn="ctr"/>
            <a:r>
              <a:rPr lang="en-US" u="sng" dirty="0"/>
              <a:t>Question:</a:t>
            </a:r>
          </a:p>
        </p:txBody>
      </p:sp>
      <p:sp>
        <p:nvSpPr>
          <p:cNvPr id="3" name="Content Placeholder 2">
            <a:extLst>
              <a:ext uri="{FF2B5EF4-FFF2-40B4-BE49-F238E27FC236}">
                <a16:creationId xmlns:a16="http://schemas.microsoft.com/office/drawing/2014/main" xmlns="" id="{D37F08FA-858C-49AB-AEA6-EA7AA462D676}"/>
              </a:ext>
            </a:extLst>
          </p:cNvPr>
          <p:cNvSpPr>
            <a:spLocks noGrp="1"/>
          </p:cNvSpPr>
          <p:nvPr>
            <p:ph idx="1"/>
          </p:nvPr>
        </p:nvSpPr>
        <p:spPr>
          <a:xfrm>
            <a:off x="4276726" y="1871663"/>
            <a:ext cx="7277099" cy="4038111"/>
          </a:xfrm>
        </p:spPr>
        <p:txBody>
          <a:bodyPr>
            <a:noAutofit/>
          </a:bodyPr>
          <a:lstStyle/>
          <a:p>
            <a:pPr marL="0" indent="0">
              <a:buNone/>
            </a:pPr>
            <a:r>
              <a:rPr lang="en-US" sz="3600" i="1" dirty="0"/>
              <a:t>How does your outlook on the future of work impacts the housing markets?  What kind of new policies are needed?  Does California’s social safety mechanisms need to be expanded to address the future of work?</a:t>
            </a:r>
          </a:p>
        </p:txBody>
      </p:sp>
      <p:sp>
        <p:nvSpPr>
          <p:cNvPr id="4" name="Slide Number Placeholder 3">
            <a:extLst>
              <a:ext uri="{FF2B5EF4-FFF2-40B4-BE49-F238E27FC236}">
                <a16:creationId xmlns:a16="http://schemas.microsoft.com/office/drawing/2014/main" xmlns="" id="{AAF24395-53D3-4357-818E-BA1CCC81FD4A}"/>
              </a:ext>
            </a:extLst>
          </p:cNvPr>
          <p:cNvSpPr>
            <a:spLocks noGrp="1"/>
          </p:cNvSpPr>
          <p:nvPr>
            <p:ph type="sldNum" sz="quarter" idx="12"/>
          </p:nvPr>
        </p:nvSpPr>
        <p:spPr/>
        <p:txBody>
          <a:bodyPr/>
          <a:lstStyle/>
          <a:p>
            <a:fld id="{89A07FDE-CF23-4DF4-993F-F0A8407421BC}" type="slidenum">
              <a:rPr lang="en-US" smtClean="0"/>
              <a:pPr/>
              <a:t>20</a:t>
            </a:fld>
            <a:endParaRPr lang="en-US" dirty="0"/>
          </a:p>
        </p:txBody>
      </p:sp>
      <p:pic>
        <p:nvPicPr>
          <p:cNvPr id="5" name="Picture 2">
            <a:extLst>
              <a:ext uri="{FF2B5EF4-FFF2-40B4-BE49-F238E27FC236}">
                <a16:creationId xmlns:a16="http://schemas.microsoft.com/office/drawing/2014/main" xmlns="" id="{0412A869-121D-4BA5-B872-50B486F5D9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010264"/>
            <a:ext cx="2505075" cy="250507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C41705FD-6C09-49C4-B8BB-C9BB96F818A6}"/>
              </a:ext>
            </a:extLst>
          </p:cNvPr>
          <p:cNvSpPr txBox="1"/>
          <p:nvPr/>
        </p:nvSpPr>
        <p:spPr>
          <a:xfrm>
            <a:off x="638175" y="4739665"/>
            <a:ext cx="3409950" cy="1569660"/>
          </a:xfrm>
          <a:prstGeom prst="rect">
            <a:avLst/>
          </a:prstGeom>
          <a:noFill/>
        </p:spPr>
        <p:txBody>
          <a:bodyPr wrap="square" rtlCol="0">
            <a:spAutoFit/>
          </a:bodyPr>
          <a:lstStyle/>
          <a:p>
            <a:r>
              <a:rPr lang="en-US" sz="2400" dirty="0"/>
              <a:t>Julie A. </a:t>
            </a:r>
            <a:r>
              <a:rPr lang="en-US" sz="2400" dirty="0" err="1"/>
              <a:t>Su</a:t>
            </a:r>
            <a:r>
              <a:rPr lang="en-US" sz="2400" dirty="0"/>
              <a:t>, Secretary,</a:t>
            </a:r>
          </a:p>
          <a:p>
            <a:r>
              <a:rPr lang="en-US" sz="2400" dirty="0"/>
              <a:t>California Labor and Workforce Development Agency (LWDA)</a:t>
            </a:r>
          </a:p>
        </p:txBody>
      </p:sp>
    </p:spTree>
    <p:extLst>
      <p:ext uri="{BB962C8B-B14F-4D97-AF65-F5344CB8AC3E}">
        <p14:creationId xmlns:p14="http://schemas.microsoft.com/office/powerpoint/2010/main" val="25687450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ECA30DF-A5D6-4D36-BC42-40A2AFC2BBD9}"/>
              </a:ext>
            </a:extLst>
          </p:cNvPr>
          <p:cNvSpPr>
            <a:spLocks noGrp="1"/>
          </p:cNvSpPr>
          <p:nvPr>
            <p:ph type="title"/>
          </p:nvPr>
        </p:nvSpPr>
        <p:spPr/>
        <p:txBody>
          <a:bodyPr/>
          <a:lstStyle/>
          <a:p>
            <a:pPr algn="ctr"/>
            <a:r>
              <a:rPr lang="en-US" u="sng" dirty="0"/>
              <a:t>Question:</a:t>
            </a:r>
          </a:p>
        </p:txBody>
      </p:sp>
      <p:sp>
        <p:nvSpPr>
          <p:cNvPr id="3" name="Content Placeholder 2">
            <a:extLst>
              <a:ext uri="{FF2B5EF4-FFF2-40B4-BE49-F238E27FC236}">
                <a16:creationId xmlns:a16="http://schemas.microsoft.com/office/drawing/2014/main" xmlns="" id="{D37F08FA-858C-49AB-AEA6-EA7AA462D676}"/>
              </a:ext>
            </a:extLst>
          </p:cNvPr>
          <p:cNvSpPr>
            <a:spLocks noGrp="1"/>
          </p:cNvSpPr>
          <p:nvPr>
            <p:ph idx="1"/>
          </p:nvPr>
        </p:nvSpPr>
        <p:spPr>
          <a:xfrm>
            <a:off x="4086224" y="2302694"/>
            <a:ext cx="6324602" cy="1802581"/>
          </a:xfrm>
        </p:spPr>
        <p:txBody>
          <a:bodyPr>
            <a:noAutofit/>
          </a:bodyPr>
          <a:lstStyle/>
          <a:p>
            <a:pPr marL="0" indent="0">
              <a:buNone/>
            </a:pPr>
            <a:r>
              <a:rPr lang="en-US" sz="3600" i="1" dirty="0"/>
              <a:t>What should our local business leaders take away from this panel?</a:t>
            </a:r>
          </a:p>
        </p:txBody>
      </p:sp>
      <p:sp>
        <p:nvSpPr>
          <p:cNvPr id="4" name="Slide Number Placeholder 3">
            <a:extLst>
              <a:ext uri="{FF2B5EF4-FFF2-40B4-BE49-F238E27FC236}">
                <a16:creationId xmlns:a16="http://schemas.microsoft.com/office/drawing/2014/main" xmlns="" id="{AAF24395-53D3-4357-818E-BA1CCC81FD4A}"/>
              </a:ext>
            </a:extLst>
          </p:cNvPr>
          <p:cNvSpPr>
            <a:spLocks noGrp="1"/>
          </p:cNvSpPr>
          <p:nvPr>
            <p:ph type="sldNum" sz="quarter" idx="12"/>
          </p:nvPr>
        </p:nvSpPr>
        <p:spPr/>
        <p:txBody>
          <a:bodyPr/>
          <a:lstStyle/>
          <a:p>
            <a:fld id="{89A07FDE-CF23-4DF4-993F-F0A8407421BC}" type="slidenum">
              <a:rPr lang="en-US" smtClean="0"/>
              <a:pPr/>
              <a:t>21</a:t>
            </a:fld>
            <a:endParaRPr lang="en-US" dirty="0"/>
          </a:p>
        </p:txBody>
      </p:sp>
      <p:sp>
        <p:nvSpPr>
          <p:cNvPr id="8" name="TextBox 7">
            <a:extLst>
              <a:ext uri="{FF2B5EF4-FFF2-40B4-BE49-F238E27FC236}">
                <a16:creationId xmlns:a16="http://schemas.microsoft.com/office/drawing/2014/main" xmlns="" id="{DB65A52D-4A21-4DBE-860B-D559621317AD}"/>
              </a:ext>
            </a:extLst>
          </p:cNvPr>
          <p:cNvSpPr txBox="1"/>
          <p:nvPr/>
        </p:nvSpPr>
        <p:spPr>
          <a:xfrm>
            <a:off x="609600" y="4782954"/>
            <a:ext cx="2582861" cy="1569660"/>
          </a:xfrm>
          <a:prstGeom prst="rect">
            <a:avLst/>
          </a:prstGeom>
          <a:noFill/>
        </p:spPr>
        <p:txBody>
          <a:bodyPr wrap="square" rtlCol="0">
            <a:spAutoFit/>
          </a:bodyPr>
          <a:lstStyle/>
          <a:p>
            <a:r>
              <a:rPr lang="en-US" sz="2400" dirty="0"/>
              <a:t>Dr. Soraya Coley, </a:t>
            </a:r>
          </a:p>
          <a:p>
            <a:r>
              <a:rPr lang="en-US" sz="2400" dirty="0"/>
              <a:t>President,</a:t>
            </a:r>
          </a:p>
          <a:p>
            <a:r>
              <a:rPr lang="en-US" sz="2400" dirty="0"/>
              <a:t>Cal Poly Pomona University </a:t>
            </a:r>
          </a:p>
        </p:txBody>
      </p:sp>
      <p:pic>
        <p:nvPicPr>
          <p:cNvPr id="6" name="Picture 5" descr="A person smiling for the camera&#10;&#10;Description automatically generated">
            <a:extLst>
              <a:ext uri="{FF2B5EF4-FFF2-40B4-BE49-F238E27FC236}">
                <a16:creationId xmlns:a16="http://schemas.microsoft.com/office/drawing/2014/main" xmlns="" id="{A14F55F5-C124-4F2C-AAFA-158C857842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305" y="1762626"/>
            <a:ext cx="2445737" cy="2882716"/>
          </a:xfrm>
          <a:prstGeom prst="rect">
            <a:avLst/>
          </a:prstGeom>
        </p:spPr>
      </p:pic>
    </p:spTree>
    <p:extLst>
      <p:ext uri="{BB962C8B-B14F-4D97-AF65-F5344CB8AC3E}">
        <p14:creationId xmlns:p14="http://schemas.microsoft.com/office/powerpoint/2010/main" val="36583678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ECA30DF-A5D6-4D36-BC42-40A2AFC2BBD9}"/>
              </a:ext>
            </a:extLst>
          </p:cNvPr>
          <p:cNvSpPr>
            <a:spLocks noGrp="1"/>
          </p:cNvSpPr>
          <p:nvPr>
            <p:ph type="title"/>
          </p:nvPr>
        </p:nvSpPr>
        <p:spPr/>
        <p:txBody>
          <a:bodyPr/>
          <a:lstStyle/>
          <a:p>
            <a:pPr algn="ctr"/>
            <a:r>
              <a:rPr lang="en-US" u="sng" dirty="0"/>
              <a:t>Question:</a:t>
            </a:r>
          </a:p>
        </p:txBody>
      </p:sp>
      <p:sp>
        <p:nvSpPr>
          <p:cNvPr id="4" name="Slide Number Placeholder 3">
            <a:extLst>
              <a:ext uri="{FF2B5EF4-FFF2-40B4-BE49-F238E27FC236}">
                <a16:creationId xmlns:a16="http://schemas.microsoft.com/office/drawing/2014/main" xmlns="" id="{AAF24395-53D3-4357-818E-BA1CCC81FD4A}"/>
              </a:ext>
            </a:extLst>
          </p:cNvPr>
          <p:cNvSpPr>
            <a:spLocks noGrp="1"/>
          </p:cNvSpPr>
          <p:nvPr>
            <p:ph type="sldNum" sz="quarter" idx="12"/>
          </p:nvPr>
        </p:nvSpPr>
        <p:spPr/>
        <p:txBody>
          <a:bodyPr/>
          <a:lstStyle/>
          <a:p>
            <a:fld id="{89A07FDE-CF23-4DF4-993F-F0A8407421BC}" type="slidenum">
              <a:rPr lang="en-US" smtClean="0"/>
              <a:pPr/>
              <a:t>22</a:t>
            </a:fld>
            <a:endParaRPr lang="en-US" dirty="0"/>
          </a:p>
        </p:txBody>
      </p:sp>
      <p:sp>
        <p:nvSpPr>
          <p:cNvPr id="10" name="TextBox 9">
            <a:extLst>
              <a:ext uri="{FF2B5EF4-FFF2-40B4-BE49-F238E27FC236}">
                <a16:creationId xmlns:a16="http://schemas.microsoft.com/office/drawing/2014/main" xmlns="" id="{4A2C594D-BF01-4991-B5C4-24ED6F6FEC9F}"/>
              </a:ext>
            </a:extLst>
          </p:cNvPr>
          <p:cNvSpPr txBox="1"/>
          <p:nvPr/>
        </p:nvSpPr>
        <p:spPr>
          <a:xfrm>
            <a:off x="539754" y="4342727"/>
            <a:ext cx="4085723" cy="1938992"/>
          </a:xfrm>
          <a:prstGeom prst="rect">
            <a:avLst/>
          </a:prstGeom>
          <a:noFill/>
        </p:spPr>
        <p:txBody>
          <a:bodyPr wrap="square" rtlCol="0">
            <a:spAutoFit/>
          </a:bodyPr>
          <a:lstStyle/>
          <a:p>
            <a:r>
              <a:rPr lang="en-US" sz="2400" dirty="0"/>
              <a:t>Dr. Jeff Loucks, Executive Director,</a:t>
            </a:r>
          </a:p>
          <a:p>
            <a:r>
              <a:rPr lang="en-US" sz="2400" dirty="0"/>
              <a:t>Deloitte’s Technology, Media, and Telecommunications </a:t>
            </a:r>
          </a:p>
          <a:p>
            <a:r>
              <a:rPr lang="en-US" sz="2400" dirty="0"/>
              <a:t>(TMT) Center</a:t>
            </a:r>
          </a:p>
        </p:txBody>
      </p:sp>
      <p:sp>
        <p:nvSpPr>
          <p:cNvPr id="11" name="Content Placeholder 2">
            <a:extLst>
              <a:ext uri="{FF2B5EF4-FFF2-40B4-BE49-F238E27FC236}">
                <a16:creationId xmlns:a16="http://schemas.microsoft.com/office/drawing/2014/main" xmlns="" id="{BF8F32D8-03AF-491E-8625-8B9C00387C38}"/>
              </a:ext>
            </a:extLst>
          </p:cNvPr>
          <p:cNvSpPr>
            <a:spLocks noGrp="1"/>
          </p:cNvSpPr>
          <p:nvPr>
            <p:ph idx="1"/>
          </p:nvPr>
        </p:nvSpPr>
        <p:spPr>
          <a:xfrm>
            <a:off x="4152899" y="2115417"/>
            <a:ext cx="6324602" cy="1802581"/>
          </a:xfrm>
        </p:spPr>
        <p:txBody>
          <a:bodyPr>
            <a:noAutofit/>
          </a:bodyPr>
          <a:lstStyle/>
          <a:p>
            <a:pPr marL="0" indent="0">
              <a:buNone/>
            </a:pPr>
            <a:r>
              <a:rPr lang="en-US" sz="3600" i="1" dirty="0"/>
              <a:t>What should our local business leaders take away from this panel?</a:t>
            </a:r>
          </a:p>
        </p:txBody>
      </p:sp>
      <p:pic>
        <p:nvPicPr>
          <p:cNvPr id="8" name="Picture 7" descr="A person wearing a suit and tie smiling at the camera&#10;&#10;Description automatically generated">
            <a:extLst>
              <a:ext uri="{FF2B5EF4-FFF2-40B4-BE49-F238E27FC236}">
                <a16:creationId xmlns:a16="http://schemas.microsoft.com/office/drawing/2014/main" xmlns="" id="{DD58B111-1C19-4CB7-A419-53A8005795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9790" y="1385441"/>
            <a:ext cx="2715338" cy="2890092"/>
          </a:xfrm>
          <a:prstGeom prst="rect">
            <a:avLst/>
          </a:prstGeom>
        </p:spPr>
      </p:pic>
    </p:spTree>
    <p:extLst>
      <p:ext uri="{BB962C8B-B14F-4D97-AF65-F5344CB8AC3E}">
        <p14:creationId xmlns:p14="http://schemas.microsoft.com/office/powerpoint/2010/main" val="8721017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ECA30DF-A5D6-4D36-BC42-40A2AFC2BBD9}"/>
              </a:ext>
            </a:extLst>
          </p:cNvPr>
          <p:cNvSpPr>
            <a:spLocks noGrp="1"/>
          </p:cNvSpPr>
          <p:nvPr>
            <p:ph type="title"/>
          </p:nvPr>
        </p:nvSpPr>
        <p:spPr/>
        <p:txBody>
          <a:bodyPr/>
          <a:lstStyle/>
          <a:p>
            <a:pPr algn="ctr"/>
            <a:r>
              <a:rPr lang="en-US" u="sng" dirty="0"/>
              <a:t>Question:</a:t>
            </a:r>
          </a:p>
        </p:txBody>
      </p:sp>
      <p:sp>
        <p:nvSpPr>
          <p:cNvPr id="4" name="Slide Number Placeholder 3">
            <a:extLst>
              <a:ext uri="{FF2B5EF4-FFF2-40B4-BE49-F238E27FC236}">
                <a16:creationId xmlns:a16="http://schemas.microsoft.com/office/drawing/2014/main" xmlns="" id="{AAF24395-53D3-4357-818E-BA1CCC81FD4A}"/>
              </a:ext>
            </a:extLst>
          </p:cNvPr>
          <p:cNvSpPr>
            <a:spLocks noGrp="1"/>
          </p:cNvSpPr>
          <p:nvPr>
            <p:ph type="sldNum" sz="quarter" idx="12"/>
          </p:nvPr>
        </p:nvSpPr>
        <p:spPr/>
        <p:txBody>
          <a:bodyPr/>
          <a:lstStyle/>
          <a:p>
            <a:fld id="{89A07FDE-CF23-4DF4-993F-F0A8407421BC}" type="slidenum">
              <a:rPr lang="en-US" smtClean="0"/>
              <a:pPr/>
              <a:t>23</a:t>
            </a:fld>
            <a:endParaRPr lang="en-US" dirty="0"/>
          </a:p>
        </p:txBody>
      </p:sp>
      <p:pic>
        <p:nvPicPr>
          <p:cNvPr id="5" name="Picture 2">
            <a:extLst>
              <a:ext uri="{FF2B5EF4-FFF2-40B4-BE49-F238E27FC236}">
                <a16:creationId xmlns:a16="http://schemas.microsoft.com/office/drawing/2014/main" xmlns="" id="{0412A869-121D-4BA5-B872-50B486F5D9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010264"/>
            <a:ext cx="2505075" cy="250507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C41705FD-6C09-49C4-B8BB-C9BB96F818A6}"/>
              </a:ext>
            </a:extLst>
          </p:cNvPr>
          <p:cNvSpPr txBox="1"/>
          <p:nvPr/>
        </p:nvSpPr>
        <p:spPr>
          <a:xfrm>
            <a:off x="638175" y="4739665"/>
            <a:ext cx="3409950" cy="1569660"/>
          </a:xfrm>
          <a:prstGeom prst="rect">
            <a:avLst/>
          </a:prstGeom>
          <a:noFill/>
        </p:spPr>
        <p:txBody>
          <a:bodyPr wrap="square" rtlCol="0">
            <a:spAutoFit/>
          </a:bodyPr>
          <a:lstStyle/>
          <a:p>
            <a:r>
              <a:rPr lang="en-US" sz="2400" dirty="0"/>
              <a:t>Julie A. </a:t>
            </a:r>
            <a:r>
              <a:rPr lang="en-US" sz="2400" dirty="0" err="1"/>
              <a:t>Su</a:t>
            </a:r>
            <a:r>
              <a:rPr lang="en-US" sz="2400" dirty="0"/>
              <a:t>, Secretary,</a:t>
            </a:r>
          </a:p>
          <a:p>
            <a:r>
              <a:rPr lang="en-US" sz="2400" dirty="0"/>
              <a:t>California Labor and Workforce Development Agency (LWDA)</a:t>
            </a:r>
          </a:p>
        </p:txBody>
      </p:sp>
      <p:sp>
        <p:nvSpPr>
          <p:cNvPr id="9" name="Content Placeholder 2">
            <a:extLst>
              <a:ext uri="{FF2B5EF4-FFF2-40B4-BE49-F238E27FC236}">
                <a16:creationId xmlns:a16="http://schemas.microsoft.com/office/drawing/2014/main" xmlns="" id="{A47E5E95-F399-4FFF-A12C-BCC7F4A340AF}"/>
              </a:ext>
            </a:extLst>
          </p:cNvPr>
          <p:cNvSpPr>
            <a:spLocks noGrp="1"/>
          </p:cNvSpPr>
          <p:nvPr>
            <p:ph idx="1"/>
          </p:nvPr>
        </p:nvSpPr>
        <p:spPr>
          <a:xfrm>
            <a:off x="4171949" y="2313886"/>
            <a:ext cx="6324602" cy="1802581"/>
          </a:xfrm>
        </p:spPr>
        <p:txBody>
          <a:bodyPr>
            <a:noAutofit/>
          </a:bodyPr>
          <a:lstStyle/>
          <a:p>
            <a:pPr marL="0" indent="0">
              <a:buNone/>
            </a:pPr>
            <a:r>
              <a:rPr lang="en-US" sz="3600" i="1" dirty="0"/>
              <a:t>What should our local business leaders take away from this panel?</a:t>
            </a:r>
          </a:p>
        </p:txBody>
      </p:sp>
    </p:spTree>
    <p:extLst>
      <p:ext uri="{BB962C8B-B14F-4D97-AF65-F5344CB8AC3E}">
        <p14:creationId xmlns:p14="http://schemas.microsoft.com/office/powerpoint/2010/main" val="1057866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5CB1EA1D-05F6-4B02-9D8B-125E365B7614}"/>
              </a:ext>
            </a:extLst>
          </p:cNvPr>
          <p:cNvPicPr>
            <a:picLocks noChangeAspect="1"/>
          </p:cNvPicPr>
          <p:nvPr/>
        </p:nvPicPr>
        <p:blipFill>
          <a:blip r:embed="rId2"/>
          <a:stretch>
            <a:fillRect/>
          </a:stretch>
        </p:blipFill>
        <p:spPr>
          <a:xfrm>
            <a:off x="962997" y="-119217"/>
            <a:ext cx="9598165" cy="8663141"/>
          </a:xfrm>
          <a:prstGeom prst="rect">
            <a:avLst/>
          </a:prstGeom>
        </p:spPr>
      </p:pic>
      <p:sp>
        <p:nvSpPr>
          <p:cNvPr id="9" name="Rectangle 8">
            <a:extLst>
              <a:ext uri="{FF2B5EF4-FFF2-40B4-BE49-F238E27FC236}">
                <a16:creationId xmlns:a16="http://schemas.microsoft.com/office/drawing/2014/main" xmlns="" id="{F613E48E-88FB-43BF-92A5-29DE355B5387}"/>
              </a:ext>
            </a:extLst>
          </p:cNvPr>
          <p:cNvSpPr/>
          <p:nvPr/>
        </p:nvSpPr>
        <p:spPr>
          <a:xfrm>
            <a:off x="2934028" y="1157269"/>
            <a:ext cx="6495393" cy="3293209"/>
          </a:xfrm>
          <a:prstGeom prst="rect">
            <a:avLst/>
          </a:prstGeom>
        </p:spPr>
        <p:txBody>
          <a:bodyPr wrap="square">
            <a:spAutoFit/>
          </a:bodyPr>
          <a:lstStyle/>
          <a:p>
            <a:pPr algn="ctr"/>
            <a:r>
              <a:rPr lang="en-US" sz="4800" b="1" dirty="0">
                <a:solidFill>
                  <a:prstClr val="black"/>
                </a:solidFill>
                <a:latin typeface="Rockwell" panose="02060603020205020403" pitchFamily="18" charset="0"/>
              </a:rPr>
              <a:t>Audience Questions</a:t>
            </a:r>
          </a:p>
          <a:p>
            <a:pPr algn="ctr"/>
            <a:endParaRPr lang="en-US" sz="2400" b="1" dirty="0">
              <a:solidFill>
                <a:prstClr val="black"/>
              </a:solidFill>
              <a:latin typeface="Rockwell" panose="02060603020205020403" pitchFamily="18" charset="0"/>
            </a:endParaRPr>
          </a:p>
          <a:p>
            <a:pPr marL="571500" indent="-571500">
              <a:buFont typeface="Wingdings" panose="05000000000000000000" pitchFamily="2" charset="2"/>
              <a:buChar char="Ø"/>
            </a:pPr>
            <a:endParaRPr lang="en-US" sz="1000" b="1" dirty="0">
              <a:solidFill>
                <a:prstClr val="black"/>
              </a:solidFill>
              <a:latin typeface="Rockwell" panose="02060603020205020403" pitchFamily="18" charset="0"/>
            </a:endParaRPr>
          </a:p>
          <a:p>
            <a:pPr algn="ctr"/>
            <a:r>
              <a:rPr lang="en-US" sz="2800" b="1" dirty="0">
                <a:solidFill>
                  <a:prstClr val="black"/>
                </a:solidFill>
                <a:latin typeface="Rockwell" panose="02060603020205020403" pitchFamily="18" charset="0"/>
              </a:rPr>
              <a:t> And….</a:t>
            </a:r>
          </a:p>
          <a:p>
            <a:pPr algn="ctr"/>
            <a:endParaRPr lang="en-US" sz="1000" b="1" dirty="0">
              <a:solidFill>
                <a:prstClr val="black"/>
              </a:solidFill>
              <a:latin typeface="Rockwell" panose="02060603020205020403" pitchFamily="18" charset="0"/>
            </a:endParaRPr>
          </a:p>
          <a:p>
            <a:pPr algn="ctr"/>
            <a:r>
              <a:rPr lang="en-US" sz="4800" b="1" dirty="0">
                <a:solidFill>
                  <a:prstClr val="black"/>
                </a:solidFill>
                <a:latin typeface="Lucida Handwriting" panose="03010101010101010101" pitchFamily="66" charset="0"/>
              </a:rPr>
              <a:t>Thank You!</a:t>
            </a:r>
          </a:p>
          <a:p>
            <a:pPr algn="ctr"/>
            <a:r>
              <a:rPr lang="en-US" sz="4000" b="1" dirty="0">
                <a:solidFill>
                  <a:prstClr val="black"/>
                </a:solidFill>
                <a:latin typeface="Rockwell" panose="02060603020205020403" pitchFamily="18" charset="0"/>
              </a:rPr>
              <a:t>to the Panelists</a:t>
            </a:r>
          </a:p>
        </p:txBody>
      </p:sp>
    </p:spTree>
    <p:extLst>
      <p:ext uri="{BB962C8B-B14F-4D97-AF65-F5344CB8AC3E}">
        <p14:creationId xmlns:p14="http://schemas.microsoft.com/office/powerpoint/2010/main" val="13685805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599" y="136525"/>
            <a:ext cx="10963276" cy="2090459"/>
          </a:xfrm>
        </p:spPr>
        <p:txBody>
          <a:bodyPr anchor="t" anchorCtr="0">
            <a:normAutofit fontScale="90000"/>
          </a:bodyPr>
          <a:lstStyle/>
          <a:p>
            <a:r>
              <a:rPr lang="en-US" sz="5300" i="1" dirty="0"/>
              <a:t>The Future of Work</a:t>
            </a:r>
            <a:r>
              <a:rPr lang="en-US" sz="5300" dirty="0"/>
              <a:t>,</a:t>
            </a:r>
            <a:br>
              <a:rPr lang="en-US" sz="5300" dirty="0"/>
            </a:br>
            <a:r>
              <a:rPr lang="en-US" sz="5300" dirty="0"/>
              <a:t>Cal Poly Pomona Students’ Perspectives</a:t>
            </a:r>
            <a:br>
              <a:rPr lang="en-US" sz="5300" dirty="0"/>
            </a:br>
            <a:r>
              <a:rPr lang="en-US" dirty="0"/>
              <a:t/>
            </a:r>
            <a:br>
              <a:rPr lang="en-US" dirty="0"/>
            </a:br>
            <a:r>
              <a:rPr lang="en-US" dirty="0"/>
              <a:t/>
            </a:r>
            <a:br>
              <a:rPr lang="en-US" dirty="0"/>
            </a:br>
            <a:r>
              <a:rPr lang="en-US" dirty="0"/>
              <a:t/>
            </a:r>
            <a:br>
              <a:rPr lang="en-US" dirty="0"/>
            </a:br>
            <a:endParaRPr lang="en-US" sz="2200" dirty="0"/>
          </a:p>
        </p:txBody>
      </p:sp>
      <p:sp>
        <p:nvSpPr>
          <p:cNvPr id="4" name="Slide Number Placeholder 3"/>
          <p:cNvSpPr>
            <a:spLocks noGrp="1"/>
          </p:cNvSpPr>
          <p:nvPr>
            <p:ph type="sldNum" sz="quarter" idx="12"/>
          </p:nvPr>
        </p:nvSpPr>
        <p:spPr/>
        <p:txBody>
          <a:bodyPr/>
          <a:lstStyle/>
          <a:p>
            <a:fld id="{89A07FDE-CF23-4DF4-993F-F0A8407421BC}" type="slidenum">
              <a:rPr lang="en-US" smtClean="0"/>
              <a:t>3</a:t>
            </a:fld>
            <a:endParaRPr lang="en-US"/>
          </a:p>
        </p:txBody>
      </p:sp>
      <p:sp>
        <p:nvSpPr>
          <p:cNvPr id="10" name="TextBox 9">
            <a:extLst>
              <a:ext uri="{FF2B5EF4-FFF2-40B4-BE49-F238E27FC236}">
                <a16:creationId xmlns:a16="http://schemas.microsoft.com/office/drawing/2014/main" xmlns="" id="{99699299-878E-43C3-8B7F-4B8FDBC43CC1}"/>
              </a:ext>
            </a:extLst>
          </p:cNvPr>
          <p:cNvSpPr txBox="1"/>
          <p:nvPr/>
        </p:nvSpPr>
        <p:spPr>
          <a:xfrm>
            <a:off x="6267450" y="5392415"/>
            <a:ext cx="4686300" cy="461665"/>
          </a:xfrm>
          <a:prstGeom prst="rect">
            <a:avLst/>
          </a:prstGeom>
          <a:noFill/>
        </p:spPr>
        <p:txBody>
          <a:bodyPr wrap="square" rtlCol="0">
            <a:spAutoFit/>
          </a:bodyPr>
          <a:lstStyle/>
          <a:p>
            <a:pPr algn="ctr"/>
            <a:r>
              <a:rPr lang="en-US" sz="2400" u="sng" dirty="0">
                <a:hlinkClick r:id="rId4"/>
              </a:rPr>
              <a:t>https://youtu.be/DUkzWQShgHM</a:t>
            </a:r>
            <a:endParaRPr lang="en-US" sz="2400" dirty="0"/>
          </a:p>
        </p:txBody>
      </p:sp>
      <p:pic>
        <p:nvPicPr>
          <p:cNvPr id="12" name="Online Media 11" title="What is the Future of Work?">
            <a:hlinkClick r:id="" action="ppaction://media"/>
            <a:extLst>
              <a:ext uri="{FF2B5EF4-FFF2-40B4-BE49-F238E27FC236}">
                <a16:creationId xmlns:a16="http://schemas.microsoft.com/office/drawing/2014/main" xmlns="" id="{D026D542-0AD7-4112-AE03-7FF3FF93674F}"/>
              </a:ext>
            </a:extLst>
          </p:cNvPr>
          <p:cNvPicPr>
            <a:picLocks noRot="1" noChangeAspect="1"/>
          </p:cNvPicPr>
          <p:nvPr>
            <a:videoFile r:link="rId1"/>
            <p:extLst>
              <p:ext uri="{DAA4B4D4-6D71-4841-9C94-3DE7FCFB9230}">
                <p14:media xmlns:p14="http://schemas.microsoft.com/office/powerpoint/2010/main" r:link="rId2"/>
              </p:ext>
            </p:extLst>
          </p:nvPr>
        </p:nvPicPr>
        <p:blipFill>
          <a:blip r:embed="rId5"/>
          <a:stretch>
            <a:fillRect/>
          </a:stretch>
        </p:blipFill>
        <p:spPr>
          <a:xfrm>
            <a:off x="5130800" y="1645617"/>
            <a:ext cx="6679036" cy="3756958"/>
          </a:xfrm>
          <a:prstGeom prst="rect">
            <a:avLst/>
          </a:prstGeom>
        </p:spPr>
      </p:pic>
    </p:spTree>
    <p:extLst>
      <p:ext uri="{BB962C8B-B14F-4D97-AF65-F5344CB8AC3E}">
        <p14:creationId xmlns:p14="http://schemas.microsoft.com/office/powerpoint/2010/main" val="16226478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ECA30DF-A5D6-4D36-BC42-40A2AFC2BBD9}"/>
              </a:ext>
            </a:extLst>
          </p:cNvPr>
          <p:cNvSpPr>
            <a:spLocks noGrp="1"/>
          </p:cNvSpPr>
          <p:nvPr>
            <p:ph type="title"/>
          </p:nvPr>
        </p:nvSpPr>
        <p:spPr/>
        <p:txBody>
          <a:bodyPr/>
          <a:lstStyle/>
          <a:p>
            <a:pPr algn="ctr"/>
            <a:r>
              <a:rPr lang="en-US" u="sng" dirty="0"/>
              <a:t>Question:</a:t>
            </a:r>
          </a:p>
        </p:txBody>
      </p:sp>
      <p:sp>
        <p:nvSpPr>
          <p:cNvPr id="3" name="Content Placeholder 2">
            <a:extLst>
              <a:ext uri="{FF2B5EF4-FFF2-40B4-BE49-F238E27FC236}">
                <a16:creationId xmlns:a16="http://schemas.microsoft.com/office/drawing/2014/main" xmlns="" id="{D37F08FA-858C-49AB-AEA6-EA7AA462D676}"/>
              </a:ext>
            </a:extLst>
          </p:cNvPr>
          <p:cNvSpPr>
            <a:spLocks noGrp="1"/>
          </p:cNvSpPr>
          <p:nvPr>
            <p:ph idx="1"/>
          </p:nvPr>
        </p:nvSpPr>
        <p:spPr>
          <a:xfrm>
            <a:off x="4571999" y="2169013"/>
            <a:ext cx="6324602" cy="2187575"/>
          </a:xfrm>
        </p:spPr>
        <p:txBody>
          <a:bodyPr>
            <a:noAutofit/>
          </a:bodyPr>
          <a:lstStyle/>
          <a:p>
            <a:pPr marL="0" indent="0">
              <a:buNone/>
            </a:pPr>
            <a:r>
              <a:rPr lang="en-US" sz="3600" i="1" dirty="0"/>
              <a:t>Tell us about the Future of Work Commission, what are its priorities, and the progress so far?</a:t>
            </a:r>
          </a:p>
        </p:txBody>
      </p:sp>
      <p:sp>
        <p:nvSpPr>
          <p:cNvPr id="4" name="Slide Number Placeholder 3">
            <a:extLst>
              <a:ext uri="{FF2B5EF4-FFF2-40B4-BE49-F238E27FC236}">
                <a16:creationId xmlns:a16="http://schemas.microsoft.com/office/drawing/2014/main" xmlns="" id="{AAF24395-53D3-4357-818E-BA1CCC81FD4A}"/>
              </a:ext>
            </a:extLst>
          </p:cNvPr>
          <p:cNvSpPr>
            <a:spLocks noGrp="1"/>
          </p:cNvSpPr>
          <p:nvPr>
            <p:ph type="sldNum" sz="quarter" idx="12"/>
          </p:nvPr>
        </p:nvSpPr>
        <p:spPr/>
        <p:txBody>
          <a:bodyPr/>
          <a:lstStyle/>
          <a:p>
            <a:fld id="{89A07FDE-CF23-4DF4-993F-F0A8407421BC}" type="slidenum">
              <a:rPr lang="en-US" smtClean="0"/>
              <a:pPr/>
              <a:t>4</a:t>
            </a:fld>
            <a:endParaRPr lang="en-US" dirty="0"/>
          </a:p>
        </p:txBody>
      </p:sp>
      <p:pic>
        <p:nvPicPr>
          <p:cNvPr id="5" name="Picture 2">
            <a:extLst>
              <a:ext uri="{FF2B5EF4-FFF2-40B4-BE49-F238E27FC236}">
                <a16:creationId xmlns:a16="http://schemas.microsoft.com/office/drawing/2014/main" xmlns="" id="{0412A869-121D-4BA5-B872-50B486F5D9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010264"/>
            <a:ext cx="2505075" cy="250507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C41705FD-6C09-49C4-B8BB-C9BB96F818A6}"/>
              </a:ext>
            </a:extLst>
          </p:cNvPr>
          <p:cNvSpPr txBox="1"/>
          <p:nvPr/>
        </p:nvSpPr>
        <p:spPr>
          <a:xfrm>
            <a:off x="638175" y="4739665"/>
            <a:ext cx="3409950" cy="1569660"/>
          </a:xfrm>
          <a:prstGeom prst="rect">
            <a:avLst/>
          </a:prstGeom>
          <a:noFill/>
        </p:spPr>
        <p:txBody>
          <a:bodyPr wrap="square" rtlCol="0">
            <a:spAutoFit/>
          </a:bodyPr>
          <a:lstStyle/>
          <a:p>
            <a:r>
              <a:rPr lang="en-US" sz="2400" dirty="0"/>
              <a:t>Julie A. </a:t>
            </a:r>
            <a:r>
              <a:rPr lang="en-US" sz="2400" dirty="0" err="1"/>
              <a:t>Su</a:t>
            </a:r>
            <a:r>
              <a:rPr lang="en-US" sz="2400" dirty="0"/>
              <a:t>, Secretary,</a:t>
            </a:r>
          </a:p>
          <a:p>
            <a:r>
              <a:rPr lang="en-US" sz="2400" dirty="0"/>
              <a:t>California Labor and Workforce Development Agency (LWDA)</a:t>
            </a:r>
          </a:p>
        </p:txBody>
      </p:sp>
    </p:spTree>
    <p:extLst>
      <p:ext uri="{BB962C8B-B14F-4D97-AF65-F5344CB8AC3E}">
        <p14:creationId xmlns:p14="http://schemas.microsoft.com/office/powerpoint/2010/main" val="123840580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8" name="Rectangle 77">
            <a:extLst>
              <a:ext uri="{FF2B5EF4-FFF2-40B4-BE49-F238E27FC236}">
                <a16:creationId xmlns:a16="http://schemas.microsoft.com/office/drawing/2014/main" xmlns="" id="{A77A6167-FCC5-49E8-B280-CECAF151ED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Freeform 6">
            <a:extLst>
              <a:ext uri="{FF2B5EF4-FFF2-40B4-BE49-F238E27FC236}">
                <a16:creationId xmlns:a16="http://schemas.microsoft.com/office/drawing/2014/main" xmlns="" id="{F84046EA-4273-437E-9DE5-5AEE713C35E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sp>
        <p:nvSpPr>
          <p:cNvPr id="2" name="Title 1">
            <a:extLst>
              <a:ext uri="{FF2B5EF4-FFF2-40B4-BE49-F238E27FC236}">
                <a16:creationId xmlns:a16="http://schemas.microsoft.com/office/drawing/2014/main" xmlns="" id="{CD5A512E-10FB-8048-8C63-BF6977CBBC70}"/>
              </a:ext>
            </a:extLst>
          </p:cNvPr>
          <p:cNvSpPr>
            <a:spLocks noGrp="1"/>
          </p:cNvSpPr>
          <p:nvPr>
            <p:ph type="ctrTitle"/>
          </p:nvPr>
        </p:nvSpPr>
        <p:spPr>
          <a:xfrm>
            <a:off x="1478522" y="1480930"/>
            <a:ext cx="5301138" cy="3254321"/>
          </a:xfrm>
        </p:spPr>
        <p:txBody>
          <a:bodyPr>
            <a:normAutofit/>
          </a:bodyPr>
          <a:lstStyle/>
          <a:p>
            <a:pPr algn="l"/>
            <a:r>
              <a:rPr lang="en-US" sz="4600" dirty="0">
                <a:latin typeface="Century Gothic" panose="020B0502020202020204" pitchFamily="34" charset="0"/>
              </a:rPr>
              <a:t>Proactively Shaping the Future of Work in California</a:t>
            </a:r>
            <a:br>
              <a:rPr lang="en-US" sz="4600" dirty="0">
                <a:latin typeface="Century Gothic" panose="020B0502020202020204" pitchFamily="34" charset="0"/>
              </a:rPr>
            </a:br>
            <a:endParaRPr lang="en-US" sz="4600" dirty="0">
              <a:latin typeface="Century Gothic" panose="020B0502020202020204" pitchFamily="34" charset="0"/>
            </a:endParaRPr>
          </a:p>
        </p:txBody>
      </p:sp>
      <p:sp>
        <p:nvSpPr>
          <p:cNvPr id="3" name="Subtitle 2">
            <a:extLst>
              <a:ext uri="{FF2B5EF4-FFF2-40B4-BE49-F238E27FC236}">
                <a16:creationId xmlns:a16="http://schemas.microsoft.com/office/drawing/2014/main" xmlns="" id="{A663E48A-D622-774D-BD9F-29CC47B91BD9}"/>
              </a:ext>
            </a:extLst>
          </p:cNvPr>
          <p:cNvSpPr>
            <a:spLocks noGrp="1"/>
          </p:cNvSpPr>
          <p:nvPr>
            <p:ph type="subTitle" idx="1"/>
          </p:nvPr>
        </p:nvSpPr>
        <p:spPr>
          <a:xfrm>
            <a:off x="1478524" y="4804850"/>
            <a:ext cx="5284876" cy="1086237"/>
          </a:xfrm>
        </p:spPr>
        <p:txBody>
          <a:bodyPr>
            <a:normAutofit/>
          </a:bodyPr>
          <a:lstStyle/>
          <a:p>
            <a:pPr algn="l">
              <a:spcAft>
                <a:spcPts val="600"/>
              </a:spcAft>
            </a:pPr>
            <a:r>
              <a:rPr lang="en-US">
                <a:solidFill>
                  <a:schemeClr val="tx1">
                    <a:lumMod val="95000"/>
                  </a:schemeClr>
                </a:solidFill>
                <a:latin typeface="Century Gothic" panose="020B0502020202020204" pitchFamily="34" charset="0"/>
              </a:rPr>
              <a:t>Julie A. Su, California Labor Secretary</a:t>
            </a:r>
          </a:p>
        </p:txBody>
      </p:sp>
      <p:pic>
        <p:nvPicPr>
          <p:cNvPr id="15" name="Picture 3" descr="A group of people standing next to an orange building&#10;&#10;Description automatically generated">
            <a:extLst>
              <a:ext uri="{FF2B5EF4-FFF2-40B4-BE49-F238E27FC236}">
                <a16:creationId xmlns:a16="http://schemas.microsoft.com/office/drawing/2014/main" xmlns="" id="{57B0F79A-DB68-4DA4-8F06-52FED169746D}"/>
              </a:ext>
            </a:extLst>
          </p:cNvPr>
          <p:cNvPicPr>
            <a:picLocks noChangeAspect="1"/>
          </p:cNvPicPr>
          <p:nvPr/>
        </p:nvPicPr>
        <p:blipFill rotWithShape="1">
          <a:blip r:embed="rId3"/>
          <a:srcRect l="3446"/>
          <a:stretch/>
        </p:blipFill>
        <p:spPr>
          <a:xfrm>
            <a:off x="7225748" y="10"/>
            <a:ext cx="4966252" cy="6857990"/>
          </a:xfrm>
          <a:prstGeom prst="rect">
            <a:avLst/>
          </a:prstGeom>
        </p:spPr>
      </p:pic>
    </p:spTree>
    <p:extLst>
      <p:ext uri="{BB962C8B-B14F-4D97-AF65-F5344CB8AC3E}">
        <p14:creationId xmlns:p14="http://schemas.microsoft.com/office/powerpoint/2010/main" val="18989060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group of people posing for a photo&#10;&#10;Description automatically generated">
            <a:extLst>
              <a:ext uri="{FF2B5EF4-FFF2-40B4-BE49-F238E27FC236}">
                <a16:creationId xmlns:a16="http://schemas.microsoft.com/office/drawing/2014/main" xmlns="" id="{9085E9F5-9F3A-9C40-B564-5244303ADC97}"/>
              </a:ext>
            </a:extLst>
          </p:cNvPr>
          <p:cNvPicPr>
            <a:picLocks noChangeAspect="1"/>
          </p:cNvPicPr>
          <p:nvPr/>
        </p:nvPicPr>
        <p:blipFill rotWithShape="1">
          <a:blip r:embed="rId3"/>
          <a:srcRect l="1864" r="-2" b="-2"/>
          <a:stretch/>
        </p:blipFill>
        <p:spPr>
          <a:xfrm>
            <a:off x="5944731" y="-10798"/>
            <a:ext cx="6287492" cy="3379638"/>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A person talking into a microphone&#10;&#10;Description automatically generated">
            <a:extLst>
              <a:ext uri="{FF2B5EF4-FFF2-40B4-BE49-F238E27FC236}">
                <a16:creationId xmlns:a16="http://schemas.microsoft.com/office/drawing/2014/main" xmlns="" id="{8DF5FEF3-E1C8-654A-80FD-D75240B330B1}"/>
              </a:ext>
            </a:extLst>
          </p:cNvPr>
          <p:cNvPicPr>
            <a:picLocks noChangeAspect="1"/>
          </p:cNvPicPr>
          <p:nvPr/>
        </p:nvPicPr>
        <p:blipFill rotWithShape="1">
          <a:blip r:embed="rId4"/>
          <a:srcRect t="1447" r="12585"/>
          <a:stretch/>
        </p:blipFill>
        <p:spPr>
          <a:xfrm>
            <a:off x="1761067" y="0"/>
            <a:ext cx="2999032" cy="3371446"/>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A group of people sitting at a table&#10;&#10;Description automatically generated">
            <a:extLst>
              <a:ext uri="{FF2B5EF4-FFF2-40B4-BE49-F238E27FC236}">
                <a16:creationId xmlns:a16="http://schemas.microsoft.com/office/drawing/2014/main" xmlns="" id="{542E0ADC-F1A8-AB46-BA76-BEE349D5F0B1}"/>
              </a:ext>
            </a:extLst>
          </p:cNvPr>
          <p:cNvPicPr>
            <a:picLocks noChangeAspect="1"/>
          </p:cNvPicPr>
          <p:nvPr/>
        </p:nvPicPr>
        <p:blipFill rotWithShape="1">
          <a:blip r:embed="rId5"/>
          <a:srcRect l="6718" t="1895" r="46286" b="1080"/>
          <a:stretch/>
        </p:blipFill>
        <p:spPr>
          <a:xfrm>
            <a:off x="0" y="-10798"/>
            <a:ext cx="1761067" cy="3401913"/>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descr="A group of people standing next to a person&#10;&#10;Description automatically generated">
            <a:extLst>
              <a:ext uri="{FF2B5EF4-FFF2-40B4-BE49-F238E27FC236}">
                <a16:creationId xmlns:a16="http://schemas.microsoft.com/office/drawing/2014/main" xmlns="" id="{ACA3A578-E827-A04C-B5CF-674809D34B7C}"/>
              </a:ext>
            </a:extLst>
          </p:cNvPr>
          <p:cNvPicPr>
            <a:picLocks noChangeAspect="1"/>
          </p:cNvPicPr>
          <p:nvPr/>
        </p:nvPicPr>
        <p:blipFill rotWithShape="1">
          <a:blip r:embed="rId6"/>
          <a:srcRect b="740"/>
          <a:stretch/>
        </p:blipFill>
        <p:spPr>
          <a:xfrm>
            <a:off x="3862632" y="-5454"/>
            <a:ext cx="3712907" cy="3354624"/>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p:cNvPicPr>
            <a:picLocks noChangeAspect="1"/>
          </p:cNvPicPr>
          <p:nvPr/>
        </p:nvPicPr>
        <p:blipFill>
          <a:blip r:embed="rId7"/>
          <a:stretch>
            <a:fillRect/>
          </a:stretch>
        </p:blipFill>
        <p:spPr>
          <a:xfrm>
            <a:off x="0" y="3359968"/>
            <a:ext cx="5416497" cy="4064485"/>
          </a:xfrm>
          <a:prstGeom prst="rect">
            <a:avLst/>
          </a:prstGeom>
        </p:spPr>
      </p:pic>
      <p:pic>
        <p:nvPicPr>
          <p:cNvPr id="1026" name="Picture 2" descr="da1f6c46-c5e3-4ba2-b19c-96d18622ac50@namprd09"/>
          <p:cNvPicPr>
            <a:picLocks noChangeAspect="1" noChangeArrowheads="1"/>
          </p:cNvPicPr>
          <p:nvPr/>
        </p:nvPicPr>
        <p:blipFill rotWithShape="1">
          <a:blip r:embed="rId8">
            <a:extLst>
              <a:ext uri="{28A0092B-C50C-407E-A947-70E740481C1C}">
                <a14:useLocalDpi xmlns:a14="http://schemas.microsoft.com/office/drawing/2010/main" val="0"/>
              </a:ext>
            </a:extLst>
          </a:blip>
          <a:srcRect l="548" r="1" b="36375"/>
          <a:stretch/>
        </p:blipFill>
        <p:spPr bwMode="auto">
          <a:xfrm>
            <a:off x="4954137" y="3365846"/>
            <a:ext cx="7278086" cy="3492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9365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ontent Placeholder 3">
            <a:extLst>
              <a:ext uri="{FF2B5EF4-FFF2-40B4-BE49-F238E27FC236}">
                <a16:creationId xmlns:a16="http://schemas.microsoft.com/office/drawing/2014/main" xmlns="" id="{8B542036-7E02-304C-B431-BE7FD1FDD9CF}"/>
              </a:ext>
            </a:extLst>
          </p:cNvPr>
          <p:cNvGraphicFramePr>
            <a:graphicFrameLocks noGrp="1"/>
          </p:cNvGraphicFramePr>
          <p:nvPr>
            <p:ph sz="half" idx="1"/>
            <p:extLst>
              <p:ext uri="{D42A27DB-BD31-4B8C-83A1-F6EECF244321}">
                <p14:modId xmlns:p14="http://schemas.microsoft.com/office/powerpoint/2010/main" val="2534814782"/>
              </p:ext>
            </p:extLst>
          </p:nvPr>
        </p:nvGraphicFramePr>
        <p:xfrm>
          <a:off x="838200" y="1920240"/>
          <a:ext cx="6179272" cy="4003803"/>
        </p:xfrm>
        <a:graphic>
          <a:graphicData uri="http://schemas.openxmlformats.org/drawingml/2006/table">
            <a:tbl>
              <a:tblPr firstRow="1" bandRow="1">
                <a:tableStyleId>{7DF18680-E054-41AD-8BC1-D1AEF772440D}</a:tableStyleId>
              </a:tblPr>
              <a:tblGrid>
                <a:gridCol w="4017758">
                  <a:extLst>
                    <a:ext uri="{9D8B030D-6E8A-4147-A177-3AD203B41FA5}">
                      <a16:colId xmlns:a16="http://schemas.microsoft.com/office/drawing/2014/main" xmlns="" val="20000"/>
                    </a:ext>
                  </a:extLst>
                </a:gridCol>
                <a:gridCol w="2161514">
                  <a:extLst>
                    <a:ext uri="{9D8B030D-6E8A-4147-A177-3AD203B41FA5}">
                      <a16:colId xmlns:a16="http://schemas.microsoft.com/office/drawing/2014/main" xmlns="" val="20001"/>
                    </a:ext>
                  </a:extLst>
                </a:gridCol>
              </a:tblGrid>
              <a:tr h="483053">
                <a:tc>
                  <a:txBody>
                    <a:bodyPr/>
                    <a:lstStyle/>
                    <a:p>
                      <a:pPr algn="ctr"/>
                      <a:r>
                        <a:rPr lang="en-US" sz="1400" b="0" i="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Los Angeles</a:t>
                      </a:r>
                    </a:p>
                  </a:txBody>
                  <a:tcPr marL="181743" marR="181743" marT="54540" marB="5454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4472C4"/>
                    </a:solidFill>
                  </a:tcPr>
                </a:tc>
                <a:tc>
                  <a:txBody>
                    <a:bodyPr/>
                    <a:lstStyle/>
                    <a:p>
                      <a:pPr algn="ctr" fontAlgn="b"/>
                      <a:r>
                        <a:rPr lang="en-US" sz="1400" b="0" i="0" u="none" strike="noStrike"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53%</a:t>
                      </a:r>
                    </a:p>
                  </a:txBody>
                  <a:tcPr marL="18931" marR="18931" marT="11362" marB="0" anchor="ctr">
                    <a:lnL w="31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xmlns="" val="10001"/>
                  </a:ext>
                </a:extLst>
              </a:tr>
              <a:tr h="483053">
                <a:tc>
                  <a:txBody>
                    <a:bodyPr/>
                    <a:lstStyle/>
                    <a:p>
                      <a:pPr algn="ctr"/>
                      <a:r>
                        <a:rPr lang="en-US" sz="1400" b="0" i="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San Francisco-Oakland</a:t>
                      </a:r>
                    </a:p>
                  </a:txBody>
                  <a:tcPr marL="181743" marR="181743" marT="54540" marB="5454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4472C4"/>
                    </a:solidFill>
                  </a:tcPr>
                </a:tc>
                <a:tc>
                  <a:txBody>
                    <a:bodyPr/>
                    <a:lstStyle/>
                    <a:p>
                      <a:pPr algn="ctr" fontAlgn="b"/>
                      <a:r>
                        <a:rPr lang="en-US" sz="1400" b="0" i="0" u="none" strike="noStrike"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38%</a:t>
                      </a:r>
                    </a:p>
                  </a:txBody>
                  <a:tcPr marL="18931" marR="18931" marT="11362" marB="0" anchor="ctr">
                    <a:lnL w="31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xmlns="" val="3717615792"/>
                  </a:ext>
                </a:extLst>
              </a:tr>
              <a:tr h="483053">
                <a:tc>
                  <a:txBody>
                    <a:bodyPr/>
                    <a:lstStyle/>
                    <a:p>
                      <a:pPr algn="ctr"/>
                      <a:r>
                        <a:rPr lang="en-US" sz="1400" b="0" i="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Riverside</a:t>
                      </a:r>
                    </a:p>
                  </a:txBody>
                  <a:tcPr marL="181743" marR="181743" marT="54540" marB="5454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4472C4"/>
                    </a:solidFill>
                  </a:tcPr>
                </a:tc>
                <a:tc>
                  <a:txBody>
                    <a:bodyPr/>
                    <a:lstStyle/>
                    <a:p>
                      <a:pPr algn="ctr" fontAlgn="b"/>
                      <a:r>
                        <a:rPr lang="en-US" sz="1400" b="0" i="0" u="none" strike="noStrike"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52%</a:t>
                      </a:r>
                    </a:p>
                  </a:txBody>
                  <a:tcPr marL="18931" marR="18931" marT="11362" marB="0" anchor="ctr">
                    <a:lnL w="31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xmlns="" val="2777974632"/>
                  </a:ext>
                </a:extLst>
              </a:tr>
              <a:tr h="483053">
                <a:tc>
                  <a:txBody>
                    <a:bodyPr/>
                    <a:lstStyle/>
                    <a:p>
                      <a:pPr algn="ctr"/>
                      <a:r>
                        <a:rPr lang="en-US" sz="1400" b="0" i="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San Diego</a:t>
                      </a:r>
                    </a:p>
                  </a:txBody>
                  <a:tcPr marL="181743" marR="181743" marT="54540" marB="5454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4472C4"/>
                    </a:solidFill>
                  </a:tcPr>
                </a:tc>
                <a:tc>
                  <a:txBody>
                    <a:bodyPr/>
                    <a:lstStyle/>
                    <a:p>
                      <a:pPr algn="ctr" fontAlgn="b"/>
                      <a:r>
                        <a:rPr lang="en-US" sz="1400" b="0" i="0" u="none" strike="noStrike"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49%</a:t>
                      </a:r>
                    </a:p>
                  </a:txBody>
                  <a:tcPr marL="18931" marR="18931" marT="11362" marB="0" anchor="ctr">
                    <a:lnL w="31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xmlns="" val="1133936322"/>
                  </a:ext>
                </a:extLst>
              </a:tr>
              <a:tr h="483053">
                <a:tc>
                  <a:txBody>
                    <a:bodyPr/>
                    <a:lstStyle/>
                    <a:p>
                      <a:pPr algn="ctr"/>
                      <a:r>
                        <a:rPr lang="en-US" sz="1400" b="0" i="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Sacramento</a:t>
                      </a:r>
                    </a:p>
                  </a:txBody>
                  <a:tcPr marL="181743" marR="181743" marT="54540" marB="5454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4472C4"/>
                    </a:solidFill>
                  </a:tcPr>
                </a:tc>
                <a:tc>
                  <a:txBody>
                    <a:bodyPr/>
                    <a:lstStyle/>
                    <a:p>
                      <a:pPr algn="ctr" fontAlgn="b"/>
                      <a:r>
                        <a:rPr lang="en-US" sz="1400" b="0" i="0" u="none" strike="noStrike"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41%</a:t>
                      </a:r>
                    </a:p>
                  </a:txBody>
                  <a:tcPr marL="18931" marR="18931" marT="11362" marB="0" anchor="ctr">
                    <a:lnL w="31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xmlns="" val="331534116"/>
                  </a:ext>
                </a:extLst>
              </a:tr>
              <a:tr h="483053">
                <a:tc>
                  <a:txBody>
                    <a:bodyPr/>
                    <a:lstStyle/>
                    <a:p>
                      <a:pPr algn="ctr"/>
                      <a:r>
                        <a:rPr lang="en-US" sz="1400" b="0" i="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San Jose</a:t>
                      </a:r>
                    </a:p>
                  </a:txBody>
                  <a:tcPr marL="181743" marR="181743" marT="54540" marB="5454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4472C4"/>
                    </a:solidFill>
                  </a:tcPr>
                </a:tc>
                <a:tc>
                  <a:txBody>
                    <a:bodyPr/>
                    <a:lstStyle/>
                    <a:p>
                      <a:pPr algn="ctr" fontAlgn="b"/>
                      <a:r>
                        <a:rPr lang="en-US" sz="1400" b="0" i="0" u="none" strike="noStrike"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38%</a:t>
                      </a:r>
                    </a:p>
                  </a:txBody>
                  <a:tcPr marL="18931" marR="18931" marT="11362" marB="0" anchor="ctr">
                    <a:lnL w="31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xmlns="" val="3298727148"/>
                  </a:ext>
                </a:extLst>
              </a:tr>
              <a:tr h="483053">
                <a:tc>
                  <a:txBody>
                    <a:bodyPr/>
                    <a:lstStyle/>
                    <a:p>
                      <a:pPr algn="ctr"/>
                      <a:r>
                        <a:rPr lang="en-US" sz="1400" b="0" i="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Fresno</a:t>
                      </a:r>
                    </a:p>
                  </a:txBody>
                  <a:tcPr marL="181743" marR="181743" marT="54540" marB="5454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4472C4"/>
                    </a:solidFill>
                  </a:tcPr>
                </a:tc>
                <a:tc>
                  <a:txBody>
                    <a:bodyPr/>
                    <a:lstStyle/>
                    <a:p>
                      <a:pPr algn="ctr" fontAlgn="b"/>
                      <a:r>
                        <a:rPr lang="en-US" sz="1400" b="0" i="0" u="none" strike="noStrike"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54%</a:t>
                      </a:r>
                    </a:p>
                  </a:txBody>
                  <a:tcPr marL="18931" marR="18931" marT="11362" marB="0" anchor="ctr">
                    <a:lnL w="31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xmlns="" val="741324898"/>
                  </a:ext>
                </a:extLst>
              </a:tr>
              <a:tr h="483053">
                <a:tc>
                  <a:txBody>
                    <a:bodyPr/>
                    <a:lstStyle/>
                    <a:p>
                      <a:pPr algn="ctr"/>
                      <a:r>
                        <a:rPr lang="en-US" sz="1400" b="0" i="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Bakersfield</a:t>
                      </a:r>
                    </a:p>
                  </a:txBody>
                  <a:tcPr marL="181743" marR="181743" marT="54540" marB="5454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4472C4"/>
                    </a:solidFill>
                  </a:tcPr>
                </a:tc>
                <a:tc>
                  <a:txBody>
                    <a:bodyPr/>
                    <a:lstStyle/>
                    <a:p>
                      <a:pPr algn="ctr" fontAlgn="b"/>
                      <a:r>
                        <a:rPr lang="en-US" sz="1400" b="0" i="0" u="none" strike="noStrike"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52%</a:t>
                      </a:r>
                    </a:p>
                  </a:txBody>
                  <a:tcPr marL="18931" marR="18931" marT="11362" marB="0" anchor="ctr">
                    <a:lnL w="31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xmlns="" val="941447129"/>
                  </a:ext>
                </a:extLst>
              </a:tr>
              <a:tr h="139379">
                <a:tc>
                  <a:txBody>
                    <a:bodyPr/>
                    <a:lstStyle/>
                    <a:p>
                      <a:pPr algn="ctr"/>
                      <a:endParaRPr lang="en-US" sz="100" b="1" i="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txBody>
                  <a:tcPr marL="181743" marR="181743" marT="54540" marB="54540">
                    <a:lnL w="6350"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solidFill>
                  </a:tcPr>
                </a:tc>
                <a:tc>
                  <a:txBody>
                    <a:bodyPr/>
                    <a:lstStyle/>
                    <a:p>
                      <a:pPr algn="ctr" fontAlgn="b"/>
                      <a:endParaRPr lang="en-US" sz="100" b="1" i="0" u="none" strike="noStrike"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endParaRPr>
                    </a:p>
                  </a:txBody>
                  <a:tcPr marL="18931" marR="18931" marT="11362" marB="0" anchor="ctr">
                    <a:lnL w="31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xmlns="" val="10002"/>
                  </a:ext>
                </a:extLst>
              </a:tr>
            </a:tbl>
          </a:graphicData>
        </a:graphic>
      </p:graphicFrame>
      <p:sp>
        <p:nvSpPr>
          <p:cNvPr id="4" name="Content Placeholder 3">
            <a:extLst>
              <a:ext uri="{FF2B5EF4-FFF2-40B4-BE49-F238E27FC236}">
                <a16:creationId xmlns:a16="http://schemas.microsoft.com/office/drawing/2014/main" xmlns="" id="{100DF162-03E3-3941-B7B7-797CD65D696E}"/>
              </a:ext>
            </a:extLst>
          </p:cNvPr>
          <p:cNvSpPr>
            <a:spLocks noGrp="1"/>
          </p:cNvSpPr>
          <p:nvPr>
            <p:ph sz="half" idx="2"/>
          </p:nvPr>
        </p:nvSpPr>
        <p:spPr>
          <a:xfrm>
            <a:off x="7162800" y="2567702"/>
            <a:ext cx="4434840" cy="3356344"/>
          </a:xfrm>
        </p:spPr>
        <p:txBody>
          <a:bodyPr/>
          <a:lstStyle/>
          <a:p>
            <a:pPr marL="0" indent="0">
              <a:buNone/>
            </a:pPr>
            <a:endParaRPr lang="en-US" sz="1800" dirty="0">
              <a:latin typeface="Helvetica Neue" panose="02000503000000020004" pitchFamily="2" charset="0"/>
              <a:ea typeface="Helvetica Neue" panose="02000503000000020004" pitchFamily="2" charset="0"/>
              <a:cs typeface="Helvetica Neue" panose="02000503000000020004" pitchFamily="2" charset="0"/>
            </a:endParaRPr>
          </a:p>
          <a:p>
            <a:pPr>
              <a:buFont typeface="Wingdings" pitchFamily="2" charset="2"/>
              <a:buChar char="Ø"/>
            </a:pPr>
            <a:endParaRPr lang="en-US" sz="1800" dirty="0">
              <a:latin typeface="Helvetica Neue" panose="02000503000000020004" pitchFamily="2" charset="0"/>
              <a:ea typeface="Helvetica Neue" panose="02000503000000020004" pitchFamily="2" charset="0"/>
              <a:cs typeface="Helvetica Neue" panose="02000503000000020004" pitchFamily="2" charset="0"/>
            </a:endParaRPr>
          </a:p>
          <a:p>
            <a:pPr>
              <a:buFont typeface="Wingdings" pitchFamily="2" charset="2"/>
              <a:buChar char="Ø"/>
            </a:pPr>
            <a:endParaRPr lang="en-US" sz="1800" dirty="0">
              <a:latin typeface="Helvetica Neue" panose="02000503000000020004" pitchFamily="2" charset="0"/>
              <a:ea typeface="Helvetica Neue" panose="02000503000000020004" pitchFamily="2" charset="0"/>
              <a:cs typeface="Helvetica Neue" panose="02000503000000020004" pitchFamily="2" charset="0"/>
            </a:endParaRPr>
          </a:p>
          <a:p>
            <a:pPr lvl="1">
              <a:buFont typeface="Wingdings" pitchFamily="2" charset="2"/>
              <a:buChar char="Ø"/>
            </a:pPr>
            <a:r>
              <a:rPr lang="en-US" sz="1800" dirty="0">
                <a:latin typeface="Helvetica Neue" panose="02000503000000020004" pitchFamily="2" charset="0"/>
                <a:ea typeface="Helvetica Neue" panose="02000503000000020004" pitchFamily="2" charset="0"/>
                <a:cs typeface="Helvetica Neue" panose="02000503000000020004" pitchFamily="2" charset="0"/>
              </a:rPr>
              <a:t>½ of all workers in California metros</a:t>
            </a:r>
          </a:p>
          <a:p>
            <a:pPr lvl="1">
              <a:buFont typeface="Wingdings" pitchFamily="2" charset="2"/>
              <a:buChar char="Ø"/>
            </a:pPr>
            <a:endParaRPr lang="en-US" sz="1800" dirty="0">
              <a:latin typeface="Helvetica Neue" panose="02000503000000020004" pitchFamily="2" charset="0"/>
              <a:ea typeface="Helvetica Neue" panose="02000503000000020004" pitchFamily="2" charset="0"/>
              <a:cs typeface="Helvetica Neue" panose="02000503000000020004" pitchFamily="2" charset="0"/>
            </a:endParaRPr>
          </a:p>
          <a:p>
            <a:pPr lvl="1">
              <a:buFont typeface="Wingdings" pitchFamily="2" charset="2"/>
              <a:buChar char="Ø"/>
            </a:pPr>
            <a:r>
              <a:rPr lang="en-US" sz="1800" dirty="0">
                <a:latin typeface="Helvetica Neue" panose="02000503000000020004" pitchFamily="2" charset="0"/>
                <a:ea typeface="Helvetica Neue" panose="02000503000000020004" pitchFamily="2" charset="0"/>
                <a:cs typeface="Helvetica Neue" panose="02000503000000020004" pitchFamily="2" charset="0"/>
              </a:rPr>
              <a:t>The </a:t>
            </a:r>
            <a:r>
              <a:rPr lang="en-US" sz="1800" i="1" dirty="0">
                <a:latin typeface="Helvetica Neue" panose="02000503000000020004" pitchFamily="2" charset="0"/>
                <a:ea typeface="Helvetica Neue" panose="02000503000000020004" pitchFamily="2" charset="0"/>
                <a:cs typeface="Helvetica Neue" panose="02000503000000020004" pitchFamily="2" charset="0"/>
              </a:rPr>
              <a:t>typical</a:t>
            </a:r>
            <a:r>
              <a:rPr lang="en-US" sz="1800" dirty="0">
                <a:latin typeface="Helvetica Neue" panose="02000503000000020004" pitchFamily="2" charset="0"/>
                <a:ea typeface="Helvetica Neue" panose="02000503000000020004" pitchFamily="2" charset="0"/>
                <a:cs typeface="Helvetica Neue" panose="02000503000000020004" pitchFamily="2" charset="0"/>
              </a:rPr>
              <a:t> worker is a low-wage worker.</a:t>
            </a:r>
          </a:p>
          <a:p>
            <a:pPr>
              <a:buFont typeface="Wingdings" pitchFamily="2" charset="2"/>
              <a:buChar char="Ø"/>
            </a:pPr>
            <a:endParaRPr lang="en-US" dirty="0"/>
          </a:p>
        </p:txBody>
      </p:sp>
      <p:sp>
        <p:nvSpPr>
          <p:cNvPr id="8" name="Slide Number Placeholder 5">
            <a:extLst>
              <a:ext uri="{FF2B5EF4-FFF2-40B4-BE49-F238E27FC236}">
                <a16:creationId xmlns:a16="http://schemas.microsoft.com/office/drawing/2014/main" xmlns="" id="{6F9DD68D-41DF-E44C-9584-D47E44300CBA}"/>
              </a:ext>
            </a:extLst>
          </p:cNvPr>
          <p:cNvSpPr>
            <a:spLocks noGrp="1"/>
          </p:cNvSpPr>
          <p:nvPr>
            <p:ph type="sldNum" sz="quarter" idx="12"/>
          </p:nvPr>
        </p:nvSpPr>
        <p:spPr>
          <a:prstGeom prst="rect">
            <a:avLst/>
          </a:prstGeom>
        </p:spPr>
        <p:txBody>
          <a:bodyPr vert="horz" lIns="91440" tIns="45720" rIns="91440" bIns="45720" rtlCol="0" anchor="ctr"/>
          <a:lstStyle>
            <a:lvl1pPr algn="r">
              <a:defRPr sz="11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fld id="{0F1DB062-96A4-0F40-A575-2FFC7B30AC45}" type="slidenum">
              <a:rPr lang="en-US" smtClean="0"/>
              <a:pPr/>
              <a:t>7</a:t>
            </a:fld>
            <a:endParaRPr lang="en-US" dirty="0"/>
          </a:p>
        </p:txBody>
      </p:sp>
      <p:sp>
        <p:nvSpPr>
          <p:cNvPr id="15" name="TextBox 14">
            <a:extLst>
              <a:ext uri="{FF2B5EF4-FFF2-40B4-BE49-F238E27FC236}">
                <a16:creationId xmlns:a16="http://schemas.microsoft.com/office/drawing/2014/main" xmlns="" id="{832B7FF3-C08D-3F4E-BBCF-2EA549FD350B}"/>
              </a:ext>
            </a:extLst>
          </p:cNvPr>
          <p:cNvSpPr txBox="1"/>
          <p:nvPr/>
        </p:nvSpPr>
        <p:spPr>
          <a:xfrm>
            <a:off x="838200" y="1323940"/>
            <a:ext cx="5460341" cy="400110"/>
          </a:xfrm>
          <a:prstGeom prst="rect">
            <a:avLst/>
          </a:prstGeom>
          <a:noFill/>
        </p:spPr>
        <p:txBody>
          <a:bodyPr wrap="none" rtlCol="0">
            <a:spAutoFit/>
          </a:bodyPr>
          <a:lstStyle/>
          <a:p>
            <a:r>
              <a:rPr lang="en-US" sz="2000" b="1" dirty="0">
                <a:latin typeface="Helvetica Neue" panose="02000503000000020004" pitchFamily="2" charset="0"/>
                <a:ea typeface="Helvetica Neue" panose="02000503000000020004" pitchFamily="2" charset="0"/>
                <a:cs typeface="Helvetica Neue" panose="02000503000000020004" pitchFamily="2" charset="0"/>
              </a:rPr>
              <a:t>What % of workers are low-wage workers?</a:t>
            </a:r>
          </a:p>
        </p:txBody>
      </p:sp>
      <p:sp>
        <p:nvSpPr>
          <p:cNvPr id="17" name="TextBox 16">
            <a:extLst>
              <a:ext uri="{FF2B5EF4-FFF2-40B4-BE49-F238E27FC236}">
                <a16:creationId xmlns:a16="http://schemas.microsoft.com/office/drawing/2014/main" xmlns="" id="{EE5ADAA7-E57C-5E42-8D7F-6390E69EFA48}"/>
              </a:ext>
            </a:extLst>
          </p:cNvPr>
          <p:cNvSpPr txBox="1"/>
          <p:nvPr/>
        </p:nvSpPr>
        <p:spPr>
          <a:xfrm rot="16200000">
            <a:off x="9400456" y="3662042"/>
            <a:ext cx="5188558" cy="200055"/>
          </a:xfrm>
          <a:prstGeom prst="rect">
            <a:avLst/>
          </a:prstGeom>
          <a:noFill/>
        </p:spPr>
        <p:txBody>
          <a:bodyPr wrap="square" rtlCol="0" anchor="b">
            <a:spAutoFit/>
          </a:bodyPr>
          <a:lstStyle/>
          <a:p>
            <a:r>
              <a:rPr lang="en-US" sz="700">
                <a:latin typeface="Helvetica Neue" panose="02000503000000020004" pitchFamily="2" charset="0"/>
                <a:ea typeface="Helvetica Neue" panose="02000503000000020004" pitchFamily="2" charset="0"/>
                <a:cs typeface="Helvetica Neue" panose="02000503000000020004" pitchFamily="2" charset="0"/>
              </a:rPr>
              <a:t>Source: American Community Survey 2017</a:t>
            </a:r>
            <a:endParaRPr lang="en-US" sz="7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2" name="Title 1">
            <a:extLst>
              <a:ext uri="{FF2B5EF4-FFF2-40B4-BE49-F238E27FC236}">
                <a16:creationId xmlns:a16="http://schemas.microsoft.com/office/drawing/2014/main" xmlns="" id="{18301302-E31E-ED43-9E46-B0FC044D1C05}"/>
              </a:ext>
            </a:extLst>
          </p:cNvPr>
          <p:cNvSpPr txBox="1">
            <a:spLocks/>
          </p:cNvSpPr>
          <p:nvPr/>
        </p:nvSpPr>
        <p:spPr>
          <a:xfrm>
            <a:off x="838200" y="198432"/>
            <a:ext cx="10515600" cy="1325563"/>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4800" b="0" i="0" kern="1200">
                <a:solidFill>
                  <a:srgbClr val="0092FA"/>
                </a:solidFill>
                <a:latin typeface="Helvetica Neue" charset="0"/>
                <a:ea typeface="Helvetica Neue" charset="0"/>
                <a:cs typeface="Helvetica Neue" charset="0"/>
              </a:defRPr>
            </a:lvl1pPr>
          </a:lstStyle>
          <a:p>
            <a:pPr>
              <a:lnSpc>
                <a:spcPts val="6520"/>
              </a:lnSpc>
              <a:spcBef>
                <a:spcPts val="1200"/>
              </a:spcBef>
            </a:pPr>
            <a:r>
              <a:rPr lang="en-US" sz="2800"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skills &amp; job quality</a:t>
            </a:r>
            <a:r>
              <a:rPr lang="en-US" sz="6600"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a:r>
            <a:br>
              <a:rPr lang="en-US" sz="6600"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br>
            <a:r>
              <a:rPr lang="en-US" dirty="0">
                <a:solidFill>
                  <a:schemeClr val="tx1"/>
                </a:solidFill>
                <a:latin typeface="Helvetica Neue Light" charset="0"/>
                <a:ea typeface="Helvetica Neue Light" charset="0"/>
                <a:cs typeface="Helvetica Neue Light" charset="0"/>
              </a:rPr>
              <a:t>FACTS</a:t>
            </a:r>
            <a:endParaRPr lang="en-US" sz="2800" dirty="0">
              <a:solidFill>
                <a:schemeClr val="tx1"/>
              </a:solidFill>
              <a:latin typeface="Helvetica Neue Light" charset="0"/>
              <a:ea typeface="Helvetica Neue Light" charset="0"/>
              <a:cs typeface="Helvetica Neue Light" charset="0"/>
            </a:endParaRPr>
          </a:p>
        </p:txBody>
      </p:sp>
      <p:sp>
        <p:nvSpPr>
          <p:cNvPr id="14" name="TextBox 13">
            <a:extLst>
              <a:ext uri="{FF2B5EF4-FFF2-40B4-BE49-F238E27FC236}">
                <a16:creationId xmlns:a16="http://schemas.microsoft.com/office/drawing/2014/main" xmlns="" id="{8A46C4BE-D216-8545-A186-113D4E9A156F}"/>
              </a:ext>
            </a:extLst>
          </p:cNvPr>
          <p:cNvSpPr txBox="1"/>
          <p:nvPr/>
        </p:nvSpPr>
        <p:spPr>
          <a:xfrm>
            <a:off x="838200" y="6046912"/>
            <a:ext cx="4311607" cy="261610"/>
          </a:xfrm>
          <a:prstGeom prst="rect">
            <a:avLst/>
          </a:prstGeom>
          <a:noFill/>
        </p:spPr>
        <p:txBody>
          <a:bodyPr wrap="square" rtlCol="0">
            <a:spAutoFit/>
          </a:bodyPr>
          <a:lstStyle/>
          <a:p>
            <a:r>
              <a:rPr lang="en-US" sz="1050" dirty="0">
                <a:latin typeface="+mn-lt"/>
              </a:rPr>
              <a:t>Source: Ross and Bateman (Brookings Institution, 2019)</a:t>
            </a:r>
          </a:p>
        </p:txBody>
      </p:sp>
    </p:spTree>
    <p:extLst>
      <p:ext uri="{BB962C8B-B14F-4D97-AF65-F5344CB8AC3E}">
        <p14:creationId xmlns:p14="http://schemas.microsoft.com/office/powerpoint/2010/main" val="3248855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xmlns="" id="{6F9DD68D-41DF-E44C-9584-D47E44300CBA}"/>
              </a:ext>
            </a:extLst>
          </p:cNvPr>
          <p:cNvSpPr>
            <a:spLocks noGrp="1"/>
          </p:cNvSpPr>
          <p:nvPr>
            <p:ph type="sldNum" sz="quarter" idx="4294967295"/>
          </p:nvPr>
        </p:nvSpPr>
        <p:spPr>
          <a:xfrm>
            <a:off x="932848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F1DB062-96A4-0F40-A575-2FFC7B30AC45}" type="slidenum">
              <a:rPr lang="en-US" smtClean="0"/>
              <a:pPr/>
              <a:t>8</a:t>
            </a:fld>
            <a:endParaRPr lang="en-US" dirty="0"/>
          </a:p>
        </p:txBody>
      </p:sp>
      <p:sp>
        <p:nvSpPr>
          <p:cNvPr id="12" name="TextBox 11">
            <a:extLst>
              <a:ext uri="{FF2B5EF4-FFF2-40B4-BE49-F238E27FC236}">
                <a16:creationId xmlns:a16="http://schemas.microsoft.com/office/drawing/2014/main" xmlns="" id="{2F7D2A13-58A5-E147-90A9-0439D0F18CEF}"/>
              </a:ext>
            </a:extLst>
          </p:cNvPr>
          <p:cNvSpPr txBox="1"/>
          <p:nvPr/>
        </p:nvSpPr>
        <p:spPr>
          <a:xfrm>
            <a:off x="2858247" y="1914676"/>
            <a:ext cx="6686639" cy="400110"/>
          </a:xfrm>
          <a:prstGeom prst="rect">
            <a:avLst/>
          </a:prstGeom>
          <a:noFill/>
        </p:spPr>
        <p:txBody>
          <a:bodyPr wrap="none" rtlCol="0">
            <a:spAutoFit/>
          </a:bodyPr>
          <a:lstStyle/>
          <a:p>
            <a:r>
              <a:rPr lang="en-US" sz="2000" b="1" dirty="0">
                <a:latin typeface="Helvetica Neue" panose="02000503000000020004" pitchFamily="2" charset="0"/>
                <a:ea typeface="Helvetica Neue" panose="02000503000000020004" pitchFamily="2" charset="0"/>
                <a:cs typeface="Helvetica Neue" panose="02000503000000020004" pitchFamily="2" charset="0"/>
              </a:rPr>
              <a:t>1/5 of low-wage workers in CA have a college degree</a:t>
            </a:r>
          </a:p>
        </p:txBody>
      </p:sp>
      <p:sp>
        <p:nvSpPr>
          <p:cNvPr id="17" name="TextBox 16">
            <a:extLst>
              <a:ext uri="{FF2B5EF4-FFF2-40B4-BE49-F238E27FC236}">
                <a16:creationId xmlns:a16="http://schemas.microsoft.com/office/drawing/2014/main" xmlns="" id="{EE5ADAA7-E57C-5E42-8D7F-6390E69EFA48}"/>
              </a:ext>
            </a:extLst>
          </p:cNvPr>
          <p:cNvSpPr txBox="1"/>
          <p:nvPr/>
        </p:nvSpPr>
        <p:spPr>
          <a:xfrm rot="16200000">
            <a:off x="9400456" y="3646654"/>
            <a:ext cx="5188558" cy="230832"/>
          </a:xfrm>
          <a:prstGeom prst="rect">
            <a:avLst/>
          </a:prstGeom>
          <a:noFill/>
        </p:spPr>
        <p:txBody>
          <a:bodyPr wrap="square" rtlCol="0" anchor="b">
            <a:spAutoFit/>
          </a:bodyPr>
          <a:lstStyle/>
          <a:p>
            <a:r>
              <a:rPr lang="en-US" sz="700" dirty="0">
                <a:latin typeface="Helvetica Neue" panose="02000503000000020004" pitchFamily="2" charset="0"/>
                <a:ea typeface="Helvetica Neue" panose="02000503000000020004" pitchFamily="2" charset="0"/>
                <a:cs typeface="Helvetica Neue" panose="02000503000000020004" pitchFamily="2" charset="0"/>
              </a:rPr>
              <a:t>Source</a:t>
            </a:r>
            <a:r>
              <a:rPr lang="en-US" sz="900" dirty="0">
                <a:latin typeface="Helvetica Neue" panose="02000503000000020004" pitchFamily="2" charset="0"/>
                <a:ea typeface="Helvetica Neue" panose="02000503000000020004" pitchFamily="2" charset="0"/>
                <a:cs typeface="Helvetica Neue" panose="02000503000000020004" pitchFamily="2" charset="0"/>
              </a:rPr>
              <a:t>: American Community Survey 2017</a:t>
            </a:r>
          </a:p>
        </p:txBody>
      </p:sp>
      <p:sp>
        <p:nvSpPr>
          <p:cNvPr id="14" name="Title 1">
            <a:extLst>
              <a:ext uri="{FF2B5EF4-FFF2-40B4-BE49-F238E27FC236}">
                <a16:creationId xmlns:a16="http://schemas.microsoft.com/office/drawing/2014/main" xmlns="" id="{18301302-E31E-ED43-9E46-B0FC044D1C05}"/>
              </a:ext>
            </a:extLst>
          </p:cNvPr>
          <p:cNvSpPr txBox="1">
            <a:spLocks/>
          </p:cNvSpPr>
          <p:nvPr/>
        </p:nvSpPr>
        <p:spPr>
          <a:xfrm>
            <a:off x="838200" y="198432"/>
            <a:ext cx="10515600" cy="1325563"/>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4800" b="0" i="0" kern="1200">
                <a:solidFill>
                  <a:srgbClr val="0092FA"/>
                </a:solidFill>
                <a:latin typeface="Helvetica Neue" charset="0"/>
                <a:ea typeface="Helvetica Neue" charset="0"/>
                <a:cs typeface="Helvetica Neue" charset="0"/>
              </a:defRPr>
            </a:lvl1pPr>
          </a:lstStyle>
          <a:p>
            <a:pPr>
              <a:lnSpc>
                <a:spcPts val="6520"/>
              </a:lnSpc>
              <a:spcBef>
                <a:spcPts val="1200"/>
              </a:spcBef>
            </a:pPr>
            <a:r>
              <a:rPr lang="en-US" sz="2800"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skills &amp; job quality</a:t>
            </a:r>
            <a:r>
              <a:rPr lang="en-US" sz="6600" dirty="0">
                <a:solidFill>
                  <a:schemeClr val="tx1"/>
                </a:solidFill>
                <a:latin typeface="Helvetica Neue Light" charset="0"/>
                <a:ea typeface="Helvetica Neue Light" charset="0"/>
                <a:cs typeface="Helvetica Neue Light" charset="0"/>
              </a:rPr>
              <a:t/>
            </a:r>
            <a:br>
              <a:rPr lang="en-US" sz="6600" dirty="0">
                <a:solidFill>
                  <a:schemeClr val="tx1"/>
                </a:solidFill>
                <a:latin typeface="Helvetica Neue Light" charset="0"/>
                <a:ea typeface="Helvetica Neue Light" charset="0"/>
                <a:cs typeface="Helvetica Neue Light" charset="0"/>
              </a:rPr>
            </a:br>
            <a:r>
              <a:rPr lang="en-US" dirty="0">
                <a:solidFill>
                  <a:schemeClr val="tx1"/>
                </a:solidFill>
                <a:latin typeface="Helvetica Neue Light" charset="0"/>
                <a:ea typeface="Helvetica Neue Light" charset="0"/>
                <a:cs typeface="Helvetica Neue Light" charset="0"/>
              </a:rPr>
              <a:t>FACTS</a:t>
            </a:r>
            <a:endParaRPr lang="en-US" sz="2800" dirty="0">
              <a:solidFill>
                <a:schemeClr val="tx1"/>
              </a:solidFill>
              <a:latin typeface="Helvetica Neue Light" charset="0"/>
              <a:ea typeface="Helvetica Neue Light" charset="0"/>
              <a:cs typeface="Helvetica Neue Light" charset="0"/>
            </a:endParaRPr>
          </a:p>
        </p:txBody>
      </p:sp>
      <p:graphicFrame>
        <p:nvGraphicFramePr>
          <p:cNvPr id="20" name="Content Placeholder 3">
            <a:extLst>
              <a:ext uri="{FF2B5EF4-FFF2-40B4-BE49-F238E27FC236}">
                <a16:creationId xmlns:a16="http://schemas.microsoft.com/office/drawing/2014/main" xmlns="" id="{A251F503-E25B-FE44-B6A2-597B054AD00E}"/>
              </a:ext>
            </a:extLst>
          </p:cNvPr>
          <p:cNvGraphicFramePr>
            <a:graphicFrameLocks noGrp="1"/>
          </p:cNvGraphicFramePr>
          <p:nvPr>
            <p:ph idx="1"/>
          </p:nvPr>
        </p:nvGraphicFramePr>
        <p:xfrm>
          <a:off x="678869" y="2330899"/>
          <a:ext cx="10601664" cy="366379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22231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E18BD5F1-CD82-194B-A078-F3D1BBE6FC27}"/>
              </a:ext>
            </a:extLst>
          </p:cNvPr>
          <p:cNvSpPr>
            <a:spLocks noGrp="1"/>
          </p:cNvSpPr>
          <p:nvPr>
            <p:ph type="sldNum" sz="quarter" idx="4294967295"/>
          </p:nvPr>
        </p:nvSpPr>
        <p:spPr>
          <a:xfrm>
            <a:off x="932848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F1DB062-96A4-0F40-A575-2FFC7B30AC45}" type="slidenum">
              <a:rPr lang="en-US" smtClean="0"/>
              <a:pPr/>
              <a:t>9</a:t>
            </a:fld>
            <a:endParaRPr lang="en-US" dirty="0"/>
          </a:p>
        </p:txBody>
      </p:sp>
      <p:sp>
        <p:nvSpPr>
          <p:cNvPr id="5" name="Rectangle 4"/>
          <p:cNvSpPr/>
          <p:nvPr/>
        </p:nvSpPr>
        <p:spPr>
          <a:xfrm>
            <a:off x="-1" y="0"/>
            <a:ext cx="440436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xmlns="" id="{1FB69A42-DA90-DD41-A32A-C84E86C7DFE7}"/>
              </a:ext>
            </a:extLst>
          </p:cNvPr>
          <p:cNvSpPr txBox="1">
            <a:spLocks/>
          </p:cNvSpPr>
          <p:nvPr/>
        </p:nvSpPr>
        <p:spPr>
          <a:xfrm>
            <a:off x="4793833" y="1322793"/>
            <a:ext cx="6609272" cy="4364813"/>
          </a:xfrm>
          <a:prstGeom prst="rect">
            <a:avLst/>
          </a:prstGeom>
        </p:spPr>
        <p:txBody>
          <a:bodyPr vert="horz" lIns="91440" tIns="45720" rIns="91440" bIns="45720" rtlCol="0" anchor="ctr">
            <a:normAutofit fontScale="92500" lnSpcReduction="20000"/>
          </a:bodyPr>
          <a:lstStyle>
            <a:lvl1pPr marL="228600" indent="-228600" algn="l" defTabSz="914400" rtl="0" eaLnBrk="1" latinLnBrk="0" hangingPunct="1">
              <a:lnSpc>
                <a:spcPct val="90000"/>
              </a:lnSpc>
              <a:spcBef>
                <a:spcPts val="1000"/>
              </a:spcBef>
              <a:buClr>
                <a:srgbClr val="0092FA"/>
              </a:buClr>
              <a:buFont typeface="Arial" panose="020B0604020202020204" pitchFamily="34" charset="0"/>
              <a:buChar char="•"/>
              <a:defRPr sz="24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Clr>
                <a:srgbClr val="0092FA"/>
              </a:buClr>
              <a:buFont typeface="Arial" panose="020B0604020202020204" pitchFamily="34" charset="0"/>
              <a:buChar char="•"/>
              <a:defRPr sz="20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buClr>
                <a:srgbClr val="FFC000"/>
              </a:buClr>
              <a:buFont typeface="Arial" panose="020B0604020202020204" pitchFamily="34" charset="0"/>
              <a:buNone/>
            </a:pPr>
            <a:endParaRPr lang="en-US" sz="2000" dirty="0"/>
          </a:p>
          <a:p>
            <a:pPr marL="0" indent="0">
              <a:lnSpc>
                <a:spcPct val="100000"/>
              </a:lnSpc>
              <a:buClr>
                <a:srgbClr val="FFC000"/>
              </a:buClr>
              <a:buNone/>
            </a:pPr>
            <a:r>
              <a:rPr lang="en-US" sz="2600" b="1" dirty="0"/>
              <a:t>Commission Convenings</a:t>
            </a:r>
          </a:p>
          <a:p>
            <a:pPr marL="0" indent="0">
              <a:lnSpc>
                <a:spcPct val="100000"/>
              </a:lnSpc>
              <a:buClr>
                <a:srgbClr val="FFC000"/>
              </a:buClr>
              <a:buNone/>
            </a:pPr>
            <a:endParaRPr lang="en-US" sz="2000" dirty="0"/>
          </a:p>
          <a:p>
            <a:pPr marL="457200" indent="-457200">
              <a:lnSpc>
                <a:spcPct val="100000"/>
              </a:lnSpc>
              <a:buClr>
                <a:srgbClr val="FFB200"/>
              </a:buClr>
              <a:buFont typeface="+mj-lt"/>
              <a:buAutoNum type="arabicPeriod"/>
            </a:pPr>
            <a:r>
              <a:rPr lang="en-US" sz="2200" dirty="0"/>
              <a:t>Overview: The Present and Future State of Work in California</a:t>
            </a:r>
          </a:p>
          <a:p>
            <a:pPr marL="457200" indent="-457200">
              <a:lnSpc>
                <a:spcPct val="100000"/>
              </a:lnSpc>
              <a:buClr>
                <a:srgbClr val="FFB200"/>
              </a:buClr>
              <a:buFont typeface="+mj-lt"/>
              <a:buAutoNum type="arabicPeriod"/>
            </a:pPr>
            <a:r>
              <a:rPr lang="en-US" sz="2200" dirty="0"/>
              <a:t>Technological Change and its Impact on Work</a:t>
            </a:r>
          </a:p>
          <a:p>
            <a:pPr marL="457200" indent="-457200">
              <a:lnSpc>
                <a:spcPct val="100000"/>
              </a:lnSpc>
              <a:buClr>
                <a:srgbClr val="FFB200"/>
              </a:buClr>
              <a:buFont typeface="+mj-lt"/>
              <a:buAutoNum type="arabicPeriod"/>
            </a:pPr>
            <a:r>
              <a:rPr lang="en-US" sz="2200" dirty="0"/>
              <a:t>Education, Skills and Job Quality</a:t>
            </a:r>
          </a:p>
          <a:p>
            <a:pPr marL="457200" indent="-457200">
              <a:lnSpc>
                <a:spcPct val="100000"/>
              </a:lnSpc>
              <a:buClr>
                <a:srgbClr val="FFB200"/>
              </a:buClr>
              <a:buFont typeface="+mj-lt"/>
              <a:buAutoNum type="arabicPeriod"/>
            </a:pPr>
            <a:r>
              <a:rPr lang="en-US" sz="2200" dirty="0"/>
              <a:t>Low-wage Work and Economic Equity </a:t>
            </a:r>
          </a:p>
          <a:p>
            <a:pPr marL="457200" indent="-457200">
              <a:lnSpc>
                <a:spcPct val="100000"/>
              </a:lnSpc>
              <a:buClr>
                <a:srgbClr val="FFB200"/>
              </a:buClr>
              <a:buFont typeface="+mj-lt"/>
              <a:buAutoNum type="arabicPeriod"/>
            </a:pPr>
            <a:r>
              <a:rPr lang="en-US" sz="2200" dirty="0"/>
              <a:t>Employment &amp; Labor Law in the New Economy</a:t>
            </a:r>
          </a:p>
          <a:p>
            <a:pPr marL="457200" indent="-457200">
              <a:lnSpc>
                <a:spcPct val="100000"/>
              </a:lnSpc>
              <a:buClr>
                <a:srgbClr val="FFB200"/>
              </a:buClr>
              <a:buFont typeface="+mj-lt"/>
              <a:buAutoNum type="arabicPeriod"/>
            </a:pPr>
            <a:r>
              <a:rPr lang="en-US" sz="2200" dirty="0"/>
              <a:t>Social Policy, Work and Economic Security</a:t>
            </a:r>
          </a:p>
          <a:p>
            <a:pPr marL="457200" indent="-457200">
              <a:lnSpc>
                <a:spcPct val="100000"/>
              </a:lnSpc>
              <a:buClr>
                <a:srgbClr val="FFB200"/>
              </a:buClr>
              <a:buFont typeface="+mj-lt"/>
              <a:buAutoNum type="arabicPeriod"/>
            </a:pPr>
            <a:r>
              <a:rPr lang="en-US" sz="2200" dirty="0"/>
              <a:t>Investors, Capital, and the Future of Work</a:t>
            </a:r>
          </a:p>
          <a:p>
            <a:pPr marL="457200" indent="-457200">
              <a:lnSpc>
                <a:spcPct val="100000"/>
              </a:lnSpc>
              <a:buClr>
                <a:srgbClr val="FFB200"/>
              </a:buClr>
              <a:buFont typeface="+mj-lt"/>
              <a:buAutoNum type="arabicPeriod"/>
            </a:pPr>
            <a:r>
              <a:rPr lang="en-US" sz="2200" dirty="0"/>
              <a:t>Synthesis</a:t>
            </a:r>
          </a:p>
          <a:p>
            <a:pPr marL="457200" indent="-457200">
              <a:lnSpc>
                <a:spcPct val="100000"/>
              </a:lnSpc>
              <a:buClr>
                <a:srgbClr val="FFC000"/>
              </a:buClr>
              <a:buFont typeface="+mj-lt"/>
              <a:buAutoNum type="arabicPeriod"/>
            </a:pPr>
            <a:endParaRPr lang="en-US" sz="2000" dirty="0"/>
          </a:p>
        </p:txBody>
      </p:sp>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28600" y="6237417"/>
            <a:ext cx="1819040" cy="549374"/>
          </a:xfrm>
          <a:prstGeom prst="rect">
            <a:avLst/>
          </a:prstGeom>
        </p:spPr>
      </p:pic>
      <p:sp>
        <p:nvSpPr>
          <p:cNvPr id="8" name="Title 1">
            <a:extLst>
              <a:ext uri="{FF2B5EF4-FFF2-40B4-BE49-F238E27FC236}">
                <a16:creationId xmlns:a16="http://schemas.microsoft.com/office/drawing/2014/main" xmlns="" id="{18301302-E31E-ED43-9E46-B0FC044D1C05}"/>
              </a:ext>
            </a:extLst>
          </p:cNvPr>
          <p:cNvSpPr txBox="1">
            <a:spLocks/>
          </p:cNvSpPr>
          <p:nvPr/>
        </p:nvSpPr>
        <p:spPr>
          <a:xfrm>
            <a:off x="364618" y="1821708"/>
            <a:ext cx="4039742" cy="2537558"/>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4800" b="0" i="0" kern="1200">
                <a:solidFill>
                  <a:srgbClr val="0092FA"/>
                </a:solidFill>
                <a:latin typeface="Helvetica Neue" charset="0"/>
                <a:ea typeface="Helvetica Neue" charset="0"/>
                <a:cs typeface="Helvetica Neue" charset="0"/>
              </a:defRPr>
            </a:lvl1pPr>
          </a:lstStyle>
          <a:p>
            <a:pPr algn="l">
              <a:lnSpc>
                <a:spcPct val="100000"/>
              </a:lnSpc>
            </a:pPr>
            <a:endParaRPr lang="en-US" sz="28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1" name="Rectangle 10"/>
          <p:cNvSpPr/>
          <p:nvPr/>
        </p:nvSpPr>
        <p:spPr>
          <a:xfrm>
            <a:off x="426148" y="1414195"/>
            <a:ext cx="3978211" cy="707886"/>
          </a:xfrm>
          <a:prstGeom prst="rect">
            <a:avLst/>
          </a:prstGeom>
        </p:spPr>
        <p:txBody>
          <a:bodyPr wrap="square">
            <a:spAutoFit/>
          </a:bodyPr>
          <a:lstStyle/>
          <a:p>
            <a:r>
              <a:rPr lang="en-US" sz="20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CALIFORNIA FUTURE OF WORK COMMISSION</a:t>
            </a:r>
          </a:p>
        </p:txBody>
      </p:sp>
    </p:spTree>
    <p:extLst>
      <p:ext uri="{BB962C8B-B14F-4D97-AF65-F5344CB8AC3E}">
        <p14:creationId xmlns:p14="http://schemas.microsoft.com/office/powerpoint/2010/main" val="3394453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PowerPoint Branded Template 2018" id="{D971C9CA-933F-4E1D-8CE0-BF1A318D35A7}" vid="{C696FE7C-F510-48F2-A458-75E0A8E19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3E485061996404A90C6BC2C440A57F6" ma:contentTypeVersion="13" ma:contentTypeDescription="Create a new document." ma:contentTypeScope="" ma:versionID="9fe63bcf76cd406ba88abb905ae7f5ae">
  <xsd:schema xmlns:xsd="http://www.w3.org/2001/XMLSchema" xmlns:xs="http://www.w3.org/2001/XMLSchema" xmlns:p="http://schemas.microsoft.com/office/2006/metadata/properties" xmlns:ns3="80dc19ce-cf5f-490c-a163-10248e09a1d3" xmlns:ns4="ca229d93-d6f7-4205-9cf3-36286b8ec11e" targetNamespace="http://schemas.microsoft.com/office/2006/metadata/properties" ma:root="true" ma:fieldsID="4a9a47c9e00941a1220e3c8f23d5602e" ns3:_="" ns4:_="">
    <xsd:import namespace="80dc19ce-cf5f-490c-a163-10248e09a1d3"/>
    <xsd:import namespace="ca229d93-d6f7-4205-9cf3-36286b8ec11e"/>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4:SharedWithUsers" minOccurs="0"/>
                <xsd:element ref="ns4:SharedWithDetails" minOccurs="0"/>
                <xsd:element ref="ns4:SharingHintHash" minOccurs="0"/>
                <xsd:element ref="ns3:MediaServiceOCR" minOccurs="0"/>
                <xsd:element ref="ns3:MediaServiceLocation"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0dc19ce-cf5f-490c-a163-10248e09a1d3"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Location" ma:index="16" nillable="true" ma:displayName="MediaServic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a229d93-d6f7-4205-9cf3-36286b8ec11e" elementFormDefault="qualified">
    <xsd:import namespace="http://schemas.microsoft.com/office/2006/documentManagement/types"/>
    <xsd:import namespace="http://schemas.microsoft.com/office/infopath/2007/PartnerControls"/>
    <xsd:element name="SharedWithUsers" ma:index="12"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description="" ma:internalName="SharedWithDetails" ma:readOnly="true">
      <xsd:simpleType>
        <xsd:restriction base="dms:Note">
          <xsd:maxLength value="255"/>
        </xsd:restriction>
      </xsd:simpleType>
    </xsd:element>
    <xsd:element name="SharingHintHash" ma:index="14" nillable="true" ma:displayName="Sharing Hint Hash" ma:descriptio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E7B3E70-E8A0-4C5D-9787-1AE5F5271C21}">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49C7C019-3CCD-4AB0-B8EE-92C2E2FF7003}">
  <ds:schemaRefs>
    <ds:schemaRef ds:uri="http://schemas.microsoft.com/sharepoint/v3/contenttype/forms"/>
  </ds:schemaRefs>
</ds:datastoreItem>
</file>

<file path=customXml/itemProps3.xml><?xml version="1.0" encoding="utf-8"?>
<ds:datastoreItem xmlns:ds="http://schemas.openxmlformats.org/officeDocument/2006/customXml" ds:itemID="{6600AC9B-AB1A-42DD-99A2-F489C7267A1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0dc19ce-cf5f-490c-a163-10248e09a1d3"/>
    <ds:schemaRef ds:uri="ca229d93-d6f7-4205-9cf3-36286b8ec1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powerpoint-branded-template-2018</Template>
  <TotalTime>363</TotalTime>
  <Words>1045</Words>
  <Application>Microsoft Macintosh PowerPoint</Application>
  <PresentationFormat>Custom</PresentationFormat>
  <Paragraphs>157</Paragraphs>
  <Slides>24</Slides>
  <Notes>5</Notes>
  <HiddenSlides>0</HiddenSlides>
  <MMClips>1</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The Future of Work in California, A Fire-Side Chat </vt:lpstr>
      <vt:lpstr>Panelists</vt:lpstr>
      <vt:lpstr>The Future of Work, Cal Poly Pomona Students’ Perspectives    </vt:lpstr>
      <vt:lpstr>Question:</vt:lpstr>
      <vt:lpstr>Proactively Shaping the Future of Work in California </vt:lpstr>
      <vt:lpstr>PowerPoint Presentation</vt:lpstr>
      <vt:lpstr>PowerPoint Presentation</vt:lpstr>
      <vt:lpstr>PowerPoint Presentation</vt:lpstr>
      <vt:lpstr>PowerPoint Presentation</vt:lpstr>
      <vt:lpstr>Question:</vt:lpstr>
      <vt:lpstr>Question:</vt:lpstr>
      <vt:lpstr>Question:</vt:lpstr>
      <vt:lpstr>State of California: Earnings for Full-Time, Year-Round Workers*</vt:lpstr>
      <vt:lpstr>San Gabriel Valley: Earnings for Full-Time, Year-Round Workers*</vt:lpstr>
      <vt:lpstr>Question:</vt:lpstr>
      <vt:lpstr>State of California: Education Levels of Workers in the State</vt:lpstr>
      <vt:lpstr>San Gabriel Valley: Education Levels of Workers in the Valley</vt:lpstr>
      <vt:lpstr>Question:</vt:lpstr>
      <vt:lpstr>Question:</vt:lpstr>
      <vt:lpstr>Question:</vt:lpstr>
      <vt:lpstr>Question:</vt:lpstr>
      <vt:lpstr>Question:</vt:lpstr>
      <vt:lpstr>Question:</vt:lpstr>
      <vt:lpstr>PowerPoint Presentation</vt:lpstr>
    </vt:vector>
  </TitlesOfParts>
  <Company>Cal Poly Pomona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is Rockwell 48 pt</dc:title>
  <dc:creator>Allen Lu</dc:creator>
  <cp:lastModifiedBy>Paul Thomas</cp:lastModifiedBy>
  <cp:revision>18</cp:revision>
  <dcterms:created xsi:type="dcterms:W3CDTF">2018-11-07T16:48:42Z</dcterms:created>
  <dcterms:modified xsi:type="dcterms:W3CDTF">2020-03-04T17:59:35Z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0x01010093E485061996404A90C6BC2C440A57F6</vt:lpwstr>
  </property>
</Properties>
</file>